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526" r:id="rId2"/>
    <p:sldId id="527" r:id="rId3"/>
    <p:sldId id="258" r:id="rId4"/>
    <p:sldId id="550" r:id="rId5"/>
    <p:sldId id="551" r:id="rId6"/>
    <p:sldId id="552" r:id="rId7"/>
    <p:sldId id="256" r:id="rId8"/>
    <p:sldId id="554" r:id="rId9"/>
    <p:sldId id="555" r:id="rId10"/>
    <p:sldId id="556" r:id="rId11"/>
    <p:sldId id="558" r:id="rId12"/>
    <p:sldId id="553" r:id="rId13"/>
    <p:sldId id="564" r:id="rId14"/>
    <p:sldId id="548" r:id="rId15"/>
    <p:sldId id="573" r:id="rId16"/>
    <p:sldId id="259" r:id="rId17"/>
    <p:sldId id="557" r:id="rId18"/>
    <p:sldId id="563" r:id="rId19"/>
    <p:sldId id="561" r:id="rId20"/>
    <p:sldId id="567" r:id="rId21"/>
    <p:sldId id="568" r:id="rId22"/>
    <p:sldId id="562" r:id="rId23"/>
    <p:sldId id="565" r:id="rId24"/>
    <p:sldId id="569" r:id="rId25"/>
    <p:sldId id="571" r:id="rId26"/>
    <p:sldId id="560" r:id="rId27"/>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Timmermans" initials="MT" lastIdx="10" clrIdx="0">
    <p:extLst>
      <p:ext uri="{19B8F6BF-5375-455C-9EA6-DF929625EA0E}">
        <p15:presenceInfo xmlns:p15="http://schemas.microsoft.com/office/powerpoint/2012/main" userId="S::mcl.timmermans@avans.nl::24ed787b-9832-4690-ad48-1e2d83bdeda7" providerId="AD"/>
      </p:ext>
    </p:extLst>
  </p:cmAuthor>
  <p:cmAuthor id="2" name="WProducties &amp; Events" initials="W&amp;E" lastIdx="2" clrIdx="1">
    <p:extLst>
      <p:ext uri="{19B8F6BF-5375-455C-9EA6-DF929625EA0E}">
        <p15:presenceInfo xmlns:p15="http://schemas.microsoft.com/office/powerpoint/2012/main" userId="WProducties &amp; Eve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1"/>
    <p:restoredTop sz="80702" autoAdjust="0"/>
  </p:normalViewPr>
  <p:slideViewPr>
    <p:cSldViewPr snapToGrid="0" snapToObjects="1" showGuides="1">
      <p:cViewPr varScale="1">
        <p:scale>
          <a:sx n="71" d="100"/>
          <a:sy n="71" d="100"/>
        </p:scale>
        <p:origin x="30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bs Rosenmuller" userId="9837de90f8cb5cfc" providerId="LiveId" clId="{0F3A0925-ECBB-49D7-A045-D6F6453B8241}"/>
    <pc:docChg chg="custSel modSld">
      <pc:chgData name="Babs Rosenmuller" userId="9837de90f8cb5cfc" providerId="LiveId" clId="{0F3A0925-ECBB-49D7-A045-D6F6453B8241}" dt="2021-05-19T14:57:11.850" v="621" actId="313"/>
      <pc:docMkLst>
        <pc:docMk/>
      </pc:docMkLst>
      <pc:sldChg chg="modNotesTx">
        <pc:chgData name="Babs Rosenmuller" userId="9837de90f8cb5cfc" providerId="LiveId" clId="{0F3A0925-ECBB-49D7-A045-D6F6453B8241}" dt="2021-05-19T14:49:19.438" v="311" actId="313"/>
        <pc:sldMkLst>
          <pc:docMk/>
          <pc:sldMk cId="76914611" sldId="256"/>
        </pc:sldMkLst>
      </pc:sldChg>
      <pc:sldChg chg="delCm modNotesTx">
        <pc:chgData name="Babs Rosenmuller" userId="9837de90f8cb5cfc" providerId="LiveId" clId="{0F3A0925-ECBB-49D7-A045-D6F6453B8241}" dt="2021-05-19T14:48:27.313" v="297" actId="20577"/>
        <pc:sldMkLst>
          <pc:docMk/>
          <pc:sldMk cId="537263618" sldId="258"/>
        </pc:sldMkLst>
      </pc:sldChg>
      <pc:sldChg chg="delCm modNotesTx">
        <pc:chgData name="Babs Rosenmuller" userId="9837de90f8cb5cfc" providerId="LiveId" clId="{0F3A0925-ECBB-49D7-A045-D6F6453B8241}" dt="2021-05-19T14:55:24.017" v="540" actId="6549"/>
        <pc:sldMkLst>
          <pc:docMk/>
          <pc:sldMk cId="934694532" sldId="259"/>
        </pc:sldMkLst>
      </pc:sldChg>
      <pc:sldChg chg="modSp mod">
        <pc:chgData name="Babs Rosenmuller" userId="9837de90f8cb5cfc" providerId="LiveId" clId="{0F3A0925-ECBB-49D7-A045-D6F6453B8241}" dt="2021-05-19T14:45:45.932" v="0" actId="207"/>
        <pc:sldMkLst>
          <pc:docMk/>
          <pc:sldMk cId="177451345" sldId="526"/>
        </pc:sldMkLst>
        <pc:spChg chg="mod">
          <ac:chgData name="Babs Rosenmuller" userId="9837de90f8cb5cfc" providerId="LiveId" clId="{0F3A0925-ECBB-49D7-A045-D6F6453B8241}" dt="2021-05-19T14:45:45.932" v="0" actId="207"/>
          <ac:spMkLst>
            <pc:docMk/>
            <pc:sldMk cId="177451345" sldId="526"/>
            <ac:spMk id="2" creationId="{E05F07A6-2C31-4E43-82EF-C108DE0647AF}"/>
          </ac:spMkLst>
        </pc:spChg>
      </pc:sldChg>
      <pc:sldChg chg="modSp mod">
        <pc:chgData name="Babs Rosenmuller" userId="9837de90f8cb5cfc" providerId="LiveId" clId="{0F3A0925-ECBB-49D7-A045-D6F6453B8241}" dt="2021-05-19T14:45:59.378" v="4" actId="20577"/>
        <pc:sldMkLst>
          <pc:docMk/>
          <pc:sldMk cId="4291612001" sldId="527"/>
        </pc:sldMkLst>
        <pc:spChg chg="mod">
          <ac:chgData name="Babs Rosenmuller" userId="9837de90f8cb5cfc" providerId="LiveId" clId="{0F3A0925-ECBB-49D7-A045-D6F6453B8241}" dt="2021-05-19T14:45:59.378" v="4" actId="20577"/>
          <ac:spMkLst>
            <pc:docMk/>
            <pc:sldMk cId="4291612001" sldId="527"/>
            <ac:spMk id="4" creationId="{9168EA99-542D-419F-B94D-8DA55C2B90E2}"/>
          </ac:spMkLst>
        </pc:spChg>
      </pc:sldChg>
      <pc:sldChg chg="delCm">
        <pc:chgData name="Babs Rosenmuller" userId="9837de90f8cb5cfc" providerId="LiveId" clId="{0F3A0925-ECBB-49D7-A045-D6F6453B8241}" dt="2021-05-19T14:48:34.962" v="298" actId="1592"/>
        <pc:sldMkLst>
          <pc:docMk/>
          <pc:sldMk cId="902713450" sldId="550"/>
        </pc:sldMkLst>
      </pc:sldChg>
      <pc:sldChg chg="modNotesTx">
        <pc:chgData name="Babs Rosenmuller" userId="9837de90f8cb5cfc" providerId="LiveId" clId="{0F3A0925-ECBB-49D7-A045-D6F6453B8241}" dt="2021-05-19T14:49:07.666" v="310" actId="6549"/>
        <pc:sldMkLst>
          <pc:docMk/>
          <pc:sldMk cId="624976134" sldId="552"/>
        </pc:sldMkLst>
      </pc:sldChg>
      <pc:sldChg chg="modNotesTx">
        <pc:chgData name="Babs Rosenmuller" userId="9837de90f8cb5cfc" providerId="LiveId" clId="{0F3A0925-ECBB-49D7-A045-D6F6453B8241}" dt="2021-05-19T14:54:08.249" v="455" actId="6549"/>
        <pc:sldMkLst>
          <pc:docMk/>
          <pc:sldMk cId="1203369074" sldId="553"/>
        </pc:sldMkLst>
      </pc:sldChg>
      <pc:sldChg chg="modNotesTx">
        <pc:chgData name="Babs Rosenmuller" userId="9837de90f8cb5cfc" providerId="LiveId" clId="{0F3A0925-ECBB-49D7-A045-D6F6453B8241}" dt="2021-05-19T14:51:07.016" v="317" actId="20577"/>
        <pc:sldMkLst>
          <pc:docMk/>
          <pc:sldMk cId="730578833" sldId="554"/>
        </pc:sldMkLst>
      </pc:sldChg>
      <pc:sldChg chg="delCm modNotesTx">
        <pc:chgData name="Babs Rosenmuller" userId="9837de90f8cb5cfc" providerId="LiveId" clId="{0F3A0925-ECBB-49D7-A045-D6F6453B8241}" dt="2021-05-19T14:52:19.112" v="444" actId="20577"/>
        <pc:sldMkLst>
          <pc:docMk/>
          <pc:sldMk cId="1463116640" sldId="555"/>
        </pc:sldMkLst>
      </pc:sldChg>
      <pc:sldChg chg="modNotesTx">
        <pc:chgData name="Babs Rosenmuller" userId="9837de90f8cb5cfc" providerId="LiveId" clId="{0F3A0925-ECBB-49D7-A045-D6F6453B8241}" dt="2021-05-19T14:53:27.634" v="454" actId="20577"/>
        <pc:sldMkLst>
          <pc:docMk/>
          <pc:sldMk cId="3343804177" sldId="556"/>
        </pc:sldMkLst>
      </pc:sldChg>
      <pc:sldChg chg="modNotesTx">
        <pc:chgData name="Babs Rosenmuller" userId="9837de90f8cb5cfc" providerId="LiveId" clId="{0F3A0925-ECBB-49D7-A045-D6F6453B8241}" dt="2021-05-19T14:57:02.088" v="615" actId="20577"/>
        <pc:sldMkLst>
          <pc:docMk/>
          <pc:sldMk cId="3803905320" sldId="565"/>
        </pc:sldMkLst>
      </pc:sldChg>
      <pc:sldChg chg="modNotesTx">
        <pc:chgData name="Babs Rosenmuller" userId="9837de90f8cb5cfc" providerId="LiveId" clId="{0F3A0925-ECBB-49D7-A045-D6F6453B8241}" dt="2021-05-19T14:56:35.192" v="607" actId="20577"/>
        <pc:sldMkLst>
          <pc:docMk/>
          <pc:sldMk cId="2607127538" sldId="567"/>
        </pc:sldMkLst>
      </pc:sldChg>
      <pc:sldChg chg="modNotesTx">
        <pc:chgData name="Babs Rosenmuller" userId="9837de90f8cb5cfc" providerId="LiveId" clId="{0F3A0925-ECBB-49D7-A045-D6F6453B8241}" dt="2021-05-19T14:57:11.850" v="621" actId="313"/>
        <pc:sldMkLst>
          <pc:docMk/>
          <pc:sldMk cId="793446521" sldId="5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8BD63-F6DF-4EB3-A951-098C3EB53D8E}" type="datetimeFigureOut">
              <a:rPr lang="nl-NL" smtClean="0"/>
              <a:t>19-5-2021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11967-7A64-44DF-A321-14F6F9A8A64A}" type="slidenum">
              <a:rPr lang="nl-NL" smtClean="0"/>
              <a:t>‹nr.›</a:t>
            </a:fld>
            <a:endParaRPr lang="nl-NL"/>
          </a:p>
        </p:txBody>
      </p:sp>
    </p:spTree>
    <p:extLst>
      <p:ext uri="{BB962C8B-B14F-4D97-AF65-F5344CB8AC3E}">
        <p14:creationId xmlns:p14="http://schemas.microsoft.com/office/powerpoint/2010/main" val="299507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opmerking vooraf:</a:t>
            </a:r>
          </a:p>
          <a:p>
            <a:pPr marL="0" indent="0">
              <a:buNone/>
            </a:pPr>
            <a:r>
              <a:rPr lang="nl-NL" dirty="0"/>
              <a:t>In de PowerPoint nemen we alleen dan verwijzingen op als we letterlijk citaten gebruiken, andere verwijzingen naar gebruikte literatuur zijn in de handreiking opgenomen en daar terug te vinden.</a:t>
            </a:r>
          </a:p>
          <a:p>
            <a:endParaRPr lang="nl-NL" dirty="0"/>
          </a:p>
        </p:txBody>
      </p:sp>
      <p:sp>
        <p:nvSpPr>
          <p:cNvPr id="4" name="Tijdelijke aanduiding voor dianummer 3"/>
          <p:cNvSpPr>
            <a:spLocks noGrp="1"/>
          </p:cNvSpPr>
          <p:nvPr>
            <p:ph type="sldNum" sz="quarter" idx="5"/>
          </p:nvPr>
        </p:nvSpPr>
        <p:spPr/>
        <p:txBody>
          <a:bodyPr/>
          <a:lstStyle/>
          <a:p>
            <a:fld id="{CC69AB25-1A5A-4CD9-AFE4-28C9DAF4003E}" type="slidenum">
              <a:rPr lang="nl-NL" smtClean="0"/>
              <a:t>1</a:t>
            </a:fld>
            <a:endParaRPr lang="nl-NL"/>
          </a:p>
        </p:txBody>
      </p:sp>
    </p:spTree>
    <p:extLst>
      <p:ext uri="{BB962C8B-B14F-4D97-AF65-F5344CB8AC3E}">
        <p14:creationId xmlns:p14="http://schemas.microsoft.com/office/powerpoint/2010/main" val="402168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Eerder is de volgende definitie van curriculum gegeven: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Curriculum is </a:t>
            </a:r>
            <a:r>
              <a:rPr lang="nl-NL" sz="1200" dirty="0">
                <a:solidFill>
                  <a:prstClr val="black"/>
                </a:solidFill>
                <a:latin typeface="Calibri" panose="020F0502020204030204" pitchFamily="34" charset="0"/>
                <a:cs typeface="Calibri" panose="020F0502020204030204" pitchFamily="34" charset="0"/>
              </a:rPr>
              <a:t>de verzameling leer- en werkactiviteiten op school en op het instituut van de lerarenopleiding waarmee studenten zich kunnen bekwamen tot leraar.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a:r>
            <a:r>
              <a:rPr lang="nl-NL" sz="1200" kern="1200" dirty="0">
                <a:solidFill>
                  <a:schemeClr val="tx1"/>
                </a:solidFill>
                <a:effectLst/>
                <a:latin typeface="+mn-lt"/>
                <a:ea typeface="+mn-ea"/>
                <a:cs typeface="+mn-cs"/>
              </a:rPr>
              <a:t>aarbij we bij samen opleiden te maken hebben met een samenhangend werkplek-  en opleidingsdeel. </a:t>
            </a:r>
            <a:endParaRPr lang="nl-NL"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r>
              <a:rPr lang="nl-NL" sz="1200" kern="1200" dirty="0">
                <a:solidFill>
                  <a:schemeClr val="tx1"/>
                </a:solidFill>
                <a:effectLst/>
                <a:latin typeface="+mn-lt"/>
                <a:ea typeface="+mn-ea"/>
                <a:cs typeface="+mn-cs"/>
              </a:rPr>
              <a:t>Timmermans, M., &amp; Van Velzen, C.,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Licht hier de relatie met affordance toe (zijnde alle leermogelijkheden) en maak inzichtelijk dat een curriculum dus geen vaststaande selectie van activiteiten is, maar juist het geheel aan activiteiten binnen de beide contexten waaruit een student kan kiezen.</a:t>
            </a:r>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11</a:t>
            </a:fld>
            <a:endParaRPr lang="nl-NL"/>
          </a:p>
        </p:txBody>
      </p:sp>
    </p:spTree>
    <p:extLst>
      <p:ext uri="{BB962C8B-B14F-4D97-AF65-F5344CB8AC3E}">
        <p14:creationId xmlns:p14="http://schemas.microsoft.com/office/powerpoint/2010/main" val="242424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8023" indent="-458023" fontAlgn="base">
              <a:lnSpc>
                <a:spcPct val="110000"/>
              </a:lnSpc>
              <a:spcAft>
                <a:spcPct val="0"/>
              </a:spcAft>
              <a:buClr>
                <a:srgbClr val="000050"/>
              </a:buClr>
              <a:buSzPct val="60000"/>
              <a:defRPr/>
            </a:pPr>
            <a:r>
              <a:rPr lang="nl-NL" dirty="0">
                <a:solidFill>
                  <a:schemeClr val="tx2">
                    <a:lumMod val="50000"/>
                  </a:schemeClr>
                </a:solidFill>
              </a:rPr>
              <a:t>Een verdere toelichting op Affordance.</a:t>
            </a:r>
          </a:p>
          <a:p>
            <a:pPr marL="458023" indent="-458023" fontAlgn="base">
              <a:lnSpc>
                <a:spcPct val="110000"/>
              </a:lnSpc>
              <a:spcAft>
                <a:spcPct val="0"/>
              </a:spcAft>
              <a:buClr>
                <a:srgbClr val="000050"/>
              </a:buClr>
              <a:buSzPct val="60000"/>
              <a:defRPr/>
            </a:pPr>
            <a:endParaRPr lang="nl-NL" dirty="0">
              <a:solidFill>
                <a:schemeClr val="tx2">
                  <a:lumMod val="50000"/>
                </a:schemeClr>
              </a:solidFill>
            </a:endParaRPr>
          </a:p>
          <a:p>
            <a:pPr marL="458023" indent="-458023" fontAlgn="base">
              <a:lnSpc>
                <a:spcPct val="110000"/>
              </a:lnSpc>
              <a:spcAft>
                <a:spcPct val="0"/>
              </a:spcAft>
              <a:buClr>
                <a:srgbClr val="000050"/>
              </a:buClr>
              <a:buSzPct val="60000"/>
              <a:defRPr/>
            </a:pPr>
            <a:r>
              <a:rPr lang="nl-NL" dirty="0">
                <a:solidFill>
                  <a:schemeClr val="tx2">
                    <a:lumMod val="50000"/>
                  </a:schemeClr>
                </a:solidFill>
              </a:rPr>
              <a:t>‘</a:t>
            </a:r>
            <a:r>
              <a:rPr lang="nl-NL" kern="0" dirty="0">
                <a:solidFill>
                  <a:schemeClr val="tx2">
                    <a:lumMod val="50000"/>
                  </a:schemeClr>
                </a:solidFill>
                <a:latin typeface="Arial" pitchFamily="34" charset="0"/>
                <a:cs typeface="Arial" pitchFamily="34" charset="0"/>
              </a:rPr>
              <a:t>Affordance’ het leeraanbod en de</a:t>
            </a:r>
          </a:p>
          <a:p>
            <a:pPr marL="458023" indent="-458023" fontAlgn="base">
              <a:lnSpc>
                <a:spcPct val="110000"/>
              </a:lnSpc>
              <a:spcAft>
                <a:spcPct val="0"/>
              </a:spcAft>
              <a:buClr>
                <a:srgbClr val="000050"/>
              </a:buClr>
              <a:buSzPct val="60000"/>
              <a:defRPr/>
            </a:pPr>
            <a:r>
              <a:rPr lang="nl-NL" kern="0" dirty="0">
                <a:solidFill>
                  <a:schemeClr val="tx2">
                    <a:lumMod val="50000"/>
                  </a:schemeClr>
                </a:solidFill>
                <a:latin typeface="Arial" pitchFamily="34" charset="0"/>
                <a:cs typeface="Arial" pitchFamily="34" charset="0"/>
              </a:rPr>
              <a:t>uitnodiging die van de werksituatie uitgaat</a:t>
            </a:r>
          </a:p>
          <a:p>
            <a:pPr marL="458023" indent="-458023" fontAlgn="base">
              <a:lnSpc>
                <a:spcPct val="110000"/>
              </a:lnSpc>
              <a:spcAft>
                <a:spcPct val="0"/>
              </a:spcAft>
              <a:buClr>
                <a:srgbClr val="000050"/>
              </a:buClr>
              <a:buSzPct val="60000"/>
              <a:defRPr/>
            </a:pPr>
            <a:r>
              <a:rPr lang="nl-NL" kern="0" dirty="0">
                <a:solidFill>
                  <a:schemeClr val="tx2">
                    <a:lumMod val="50000"/>
                  </a:schemeClr>
                </a:solidFill>
                <a:latin typeface="Arial" pitchFamily="34" charset="0"/>
                <a:cs typeface="Arial" pitchFamily="34" charset="0"/>
              </a:rPr>
              <a:t>om te leren.</a:t>
            </a:r>
          </a:p>
          <a:p>
            <a:pPr marL="458023" indent="-458023" fontAlgn="base">
              <a:lnSpc>
                <a:spcPct val="110000"/>
              </a:lnSpc>
              <a:spcAft>
                <a:spcPct val="0"/>
              </a:spcAft>
              <a:buClr>
                <a:srgbClr val="000050"/>
              </a:buClr>
              <a:buSzPct val="60000"/>
              <a:defRPr/>
            </a:pPr>
            <a:endParaRPr lang="nl-NL" kern="0" dirty="0">
              <a:solidFill>
                <a:schemeClr val="tx2">
                  <a:lumMod val="50000"/>
                </a:schemeClr>
              </a:solidFill>
              <a:latin typeface="Arial" pitchFamily="34" charset="0"/>
              <a:cs typeface="Arial" pitchFamily="34" charset="0"/>
            </a:endParaRPr>
          </a:p>
          <a:p>
            <a:pPr marL="180000" marR="0" lvl="0" indent="-180000" algn="l" defTabSz="914400" rtl="0" eaLnBrk="1" fontAlgn="base" latinLnBrk="0" hangingPunct="1">
              <a:lnSpc>
                <a:spcPct val="100000"/>
              </a:lnSpc>
              <a:spcBef>
                <a:spcPts val="0"/>
              </a:spcBef>
              <a:spcAft>
                <a:spcPct val="0"/>
              </a:spcAft>
              <a:buClr>
                <a:srgbClr val="C7002B"/>
              </a:buClr>
              <a:buSzTx/>
              <a:buFontTx/>
              <a:buNone/>
              <a:tabLst/>
              <a:defRPr/>
            </a:pPr>
            <a:r>
              <a:rPr kumimoji="0" lang="nl-NL" sz="2400" b="1" i="0" u="none" strike="noStrike" kern="0" cap="none" spc="0" normalizeH="0" baseline="0" noProof="0" dirty="0">
                <a:ln>
                  <a:noFill/>
                </a:ln>
                <a:solidFill>
                  <a:srgbClr val="000000"/>
                </a:solidFill>
                <a:effectLst/>
                <a:uLnTx/>
                <a:uFillTx/>
                <a:latin typeface="Frutiger LT Std 45 Light"/>
              </a:rPr>
              <a:t>Inhoud</a:t>
            </a:r>
          </a:p>
          <a:p>
            <a:pPr marL="360000" marR="0" lvl="1" indent="-180000" algn="l" defTabSz="914400" rtl="0" eaLnBrk="1" fontAlgn="base" latinLnBrk="0" hangingPunct="1">
              <a:lnSpc>
                <a:spcPct val="100000"/>
              </a:lnSpc>
              <a:spcBef>
                <a:spcPts val="0"/>
              </a:spcBef>
              <a:spcAft>
                <a:spcPct val="0"/>
              </a:spcAft>
              <a:buClr>
                <a:srgbClr val="C7002B"/>
              </a:buClr>
              <a:buSzTx/>
              <a:buFontTx/>
              <a:buChar char="–"/>
              <a:tabLst/>
              <a:defRPr/>
            </a:pPr>
            <a:r>
              <a:rPr kumimoji="0" lang="nl-NL" sz="1800" b="0" i="0" u="none" strike="noStrike" kern="0" cap="none" spc="0" normalizeH="0" baseline="0" noProof="0" dirty="0">
                <a:ln>
                  <a:noFill/>
                </a:ln>
                <a:solidFill>
                  <a:srgbClr val="000000"/>
                </a:solidFill>
                <a:effectLst/>
                <a:uLnTx/>
                <a:uFillTx/>
                <a:latin typeface="Frutiger LT Std 45 Light"/>
              </a:rPr>
              <a:t>Toegang tot (nieuwe) activiteiten met leerlingen </a:t>
            </a:r>
          </a:p>
          <a:p>
            <a:pPr marL="360000" marR="0" lvl="1" indent="-180000" algn="l" defTabSz="914400" rtl="0" eaLnBrk="1" fontAlgn="base" latinLnBrk="0" hangingPunct="1">
              <a:lnSpc>
                <a:spcPct val="100000"/>
              </a:lnSpc>
              <a:spcBef>
                <a:spcPts val="0"/>
              </a:spcBef>
              <a:spcAft>
                <a:spcPct val="0"/>
              </a:spcAft>
              <a:buClr>
                <a:srgbClr val="C7002B"/>
              </a:buClr>
              <a:buSzTx/>
              <a:buFontTx/>
              <a:buChar char="–"/>
              <a:tabLst/>
              <a:defRPr/>
            </a:pPr>
            <a:r>
              <a:rPr kumimoji="0" lang="nl-NL" sz="1800" b="0" i="0" u="none" strike="noStrike" kern="0" cap="none" spc="0" normalizeH="0" baseline="0" noProof="0" dirty="0">
                <a:ln>
                  <a:noFill/>
                </a:ln>
                <a:solidFill>
                  <a:srgbClr val="000000"/>
                </a:solidFill>
                <a:effectLst/>
                <a:uLnTx/>
                <a:uFillTx/>
                <a:latin typeface="Frutiger LT Std 45 Light"/>
              </a:rPr>
              <a:t>Uitdagende werkzaamheden, lastige situaties en taaie problemen (</a:t>
            </a:r>
            <a:r>
              <a:rPr kumimoji="0" lang="nl-NL" sz="1800" b="0" i="0" u="none" strike="noStrike" kern="0" cap="none" spc="0" normalizeH="0" baseline="0" noProof="0" dirty="0" err="1">
                <a:ln>
                  <a:noFill/>
                </a:ln>
                <a:solidFill>
                  <a:srgbClr val="000000"/>
                </a:solidFill>
                <a:effectLst/>
                <a:uLnTx/>
                <a:uFillTx/>
                <a:latin typeface="Frutiger LT Std 45 Light"/>
              </a:rPr>
              <a:t>probleemoplossen</a:t>
            </a:r>
            <a:r>
              <a:rPr kumimoji="0" lang="nl-NL" sz="1800" b="0" i="0" u="none" strike="noStrike" kern="0" cap="none" spc="0" normalizeH="0" baseline="0" noProof="0" dirty="0">
                <a:ln>
                  <a:noFill/>
                </a:ln>
                <a:solidFill>
                  <a:srgbClr val="000000"/>
                </a:solidFill>
                <a:effectLst/>
                <a:uLnTx/>
                <a:uFillTx/>
                <a:latin typeface="Frutiger LT Std 45 Light"/>
              </a:rPr>
              <a:t> en werkdilemma’s )</a:t>
            </a:r>
          </a:p>
          <a:p>
            <a:pPr marL="360000" marR="0" lvl="1" indent="-180000" algn="l" defTabSz="914400" rtl="0" eaLnBrk="1" fontAlgn="base" latinLnBrk="0" hangingPunct="1">
              <a:lnSpc>
                <a:spcPct val="100000"/>
              </a:lnSpc>
              <a:spcBef>
                <a:spcPts val="0"/>
              </a:spcBef>
              <a:spcAft>
                <a:spcPct val="0"/>
              </a:spcAft>
              <a:buClr>
                <a:srgbClr val="C7002B"/>
              </a:buClr>
              <a:buSzTx/>
              <a:buFontTx/>
              <a:buChar char="–"/>
              <a:tabLst/>
              <a:defRPr/>
            </a:pPr>
            <a:r>
              <a:rPr kumimoji="0" lang="nl-NL" sz="1800" b="0" i="0" u="none" strike="noStrike" kern="0" cap="none" spc="0" normalizeH="0" baseline="0" noProof="0" dirty="0">
                <a:ln>
                  <a:noFill/>
                </a:ln>
                <a:solidFill>
                  <a:srgbClr val="000000"/>
                </a:solidFill>
                <a:effectLst/>
                <a:uLnTx/>
                <a:uFillTx/>
                <a:latin typeface="Frutiger LT Std 45 Light"/>
              </a:rPr>
              <a:t>Regelruimte (Match taak en kunnen)</a:t>
            </a:r>
          </a:p>
          <a:p>
            <a:pPr marL="180000" marR="0" lvl="0" indent="-180000" algn="l" defTabSz="914400" rtl="0" eaLnBrk="1" fontAlgn="base" latinLnBrk="0" hangingPunct="1">
              <a:lnSpc>
                <a:spcPct val="100000"/>
              </a:lnSpc>
              <a:spcBef>
                <a:spcPts val="0"/>
              </a:spcBef>
              <a:spcAft>
                <a:spcPct val="0"/>
              </a:spcAft>
              <a:buClr>
                <a:srgbClr val="C7002B"/>
              </a:buClr>
              <a:buSzTx/>
              <a:buFontTx/>
              <a:buNone/>
              <a:tabLst/>
              <a:defRPr/>
            </a:pPr>
            <a:endParaRPr kumimoji="0" lang="nl-NL" sz="2400" b="0" i="0" u="none" strike="noStrike" kern="0" cap="none" spc="0" normalizeH="0" baseline="0" noProof="0" dirty="0">
              <a:ln>
                <a:noFill/>
              </a:ln>
              <a:solidFill>
                <a:srgbClr val="000000"/>
              </a:solidFill>
              <a:effectLst/>
              <a:uLnTx/>
              <a:uFillTx/>
              <a:latin typeface="Frutiger LT Std 45 Light"/>
            </a:endParaRPr>
          </a:p>
          <a:p>
            <a:pPr marL="180000" marR="0" lvl="0" indent="-180000" algn="l" defTabSz="914400" rtl="0" eaLnBrk="1" fontAlgn="base" latinLnBrk="0" hangingPunct="1">
              <a:lnSpc>
                <a:spcPct val="100000"/>
              </a:lnSpc>
              <a:spcBef>
                <a:spcPts val="0"/>
              </a:spcBef>
              <a:spcAft>
                <a:spcPct val="0"/>
              </a:spcAft>
              <a:buClr>
                <a:srgbClr val="C7002B"/>
              </a:buClr>
              <a:buSzTx/>
              <a:buFontTx/>
              <a:buNone/>
              <a:tabLst/>
              <a:defRPr/>
            </a:pPr>
            <a:r>
              <a:rPr kumimoji="0" lang="nl-NL" sz="2400" b="1" i="0" u="none" strike="noStrike" kern="0" cap="none" spc="0" normalizeH="0" baseline="0" noProof="0" dirty="0">
                <a:ln>
                  <a:noFill/>
                </a:ln>
                <a:solidFill>
                  <a:srgbClr val="000000"/>
                </a:solidFill>
                <a:effectLst/>
                <a:uLnTx/>
                <a:uFillTx/>
                <a:latin typeface="Frutiger LT Std 45 Light"/>
              </a:rPr>
              <a:t>Sociale omgeving (team)</a:t>
            </a:r>
          </a:p>
          <a:p>
            <a:pPr marL="360000" marR="0" lvl="1" indent="-180000" algn="l" defTabSz="914400" rtl="0" eaLnBrk="1" fontAlgn="base" latinLnBrk="0" hangingPunct="1">
              <a:lnSpc>
                <a:spcPct val="100000"/>
              </a:lnSpc>
              <a:spcBef>
                <a:spcPts val="0"/>
              </a:spcBef>
              <a:spcAft>
                <a:spcPct val="0"/>
              </a:spcAft>
              <a:buClr>
                <a:srgbClr val="C7002B"/>
              </a:buClr>
              <a:buSzTx/>
              <a:buFontTx/>
              <a:buChar char="–"/>
              <a:tabLst/>
              <a:defRPr/>
            </a:pPr>
            <a:r>
              <a:rPr kumimoji="0" lang="nl-NL" sz="1800" b="0" i="0" u="none" strike="noStrike" kern="0" cap="none" spc="0" normalizeH="0" baseline="0" noProof="0" dirty="0">
                <a:ln>
                  <a:noFill/>
                </a:ln>
                <a:solidFill>
                  <a:srgbClr val="000000"/>
                </a:solidFill>
                <a:effectLst/>
                <a:uLnTx/>
                <a:uFillTx/>
                <a:latin typeface="Frutiger LT Std 45 Light"/>
              </a:rPr>
              <a:t>Samenwerken; samen ontwikkelen</a:t>
            </a:r>
          </a:p>
          <a:p>
            <a:pPr marL="360000" marR="0" lvl="1" indent="-180000" algn="l" defTabSz="914400" rtl="0" eaLnBrk="1" fontAlgn="base" latinLnBrk="0" hangingPunct="1">
              <a:lnSpc>
                <a:spcPct val="100000"/>
              </a:lnSpc>
              <a:spcBef>
                <a:spcPts val="0"/>
              </a:spcBef>
              <a:spcAft>
                <a:spcPct val="0"/>
              </a:spcAft>
              <a:buClr>
                <a:srgbClr val="C7002B"/>
              </a:buClr>
              <a:buSzTx/>
              <a:buFontTx/>
              <a:buChar char="–"/>
              <a:tabLst/>
              <a:defRPr/>
            </a:pPr>
            <a:r>
              <a:rPr kumimoji="0" lang="nl-NL" sz="1800" b="0" i="0" u="none" strike="noStrike" kern="0" cap="none" spc="0" normalizeH="0" baseline="0" noProof="0" dirty="0">
                <a:ln>
                  <a:noFill/>
                </a:ln>
                <a:solidFill>
                  <a:srgbClr val="000000"/>
                </a:solidFill>
                <a:effectLst/>
                <a:uLnTx/>
                <a:uFillTx/>
                <a:latin typeface="Frutiger LT Std 45 Light"/>
              </a:rPr>
              <a:t>Cultuur en communicatie (intervisie; bespreken praktijk en problemen; kennis delen; PLG)</a:t>
            </a:r>
          </a:p>
          <a:p>
            <a:pPr marL="180000" marR="0" lvl="0" indent="-180000" algn="l" defTabSz="914400" rtl="0" eaLnBrk="1" fontAlgn="base" latinLnBrk="0" hangingPunct="1">
              <a:lnSpc>
                <a:spcPct val="100000"/>
              </a:lnSpc>
              <a:spcBef>
                <a:spcPts val="0"/>
              </a:spcBef>
              <a:spcAft>
                <a:spcPct val="0"/>
              </a:spcAft>
              <a:buClr>
                <a:srgbClr val="C7002B"/>
              </a:buClr>
              <a:buSzTx/>
              <a:buFontTx/>
              <a:buNone/>
              <a:tabLst/>
              <a:defRPr/>
            </a:pPr>
            <a:endParaRPr kumimoji="0" lang="nl-NL" sz="2400" b="0" i="0" u="none" strike="noStrike" kern="0" cap="none" spc="0" normalizeH="0" baseline="0" noProof="0" dirty="0">
              <a:ln>
                <a:noFill/>
              </a:ln>
              <a:solidFill>
                <a:srgbClr val="000000"/>
              </a:solidFill>
              <a:effectLst/>
              <a:uLnTx/>
              <a:uFillTx/>
              <a:latin typeface="Frutiger LT Std 45 Light"/>
            </a:endParaRPr>
          </a:p>
          <a:p>
            <a:pPr marL="180000" marR="0" lvl="0" indent="-180000" algn="l" defTabSz="914400" rtl="0" eaLnBrk="1" fontAlgn="base" latinLnBrk="0" hangingPunct="1">
              <a:lnSpc>
                <a:spcPct val="100000"/>
              </a:lnSpc>
              <a:spcBef>
                <a:spcPts val="0"/>
              </a:spcBef>
              <a:spcAft>
                <a:spcPct val="0"/>
              </a:spcAft>
              <a:buClr>
                <a:srgbClr val="C7002B"/>
              </a:buClr>
              <a:buSzTx/>
              <a:buFontTx/>
              <a:buNone/>
              <a:tabLst/>
              <a:defRPr/>
            </a:pPr>
            <a:r>
              <a:rPr kumimoji="0" lang="nl-NL" sz="2400" b="1" i="0" u="none" strike="noStrike" kern="0" cap="none" spc="0" normalizeH="0" baseline="0" noProof="0" dirty="0">
                <a:ln>
                  <a:noFill/>
                </a:ln>
                <a:solidFill>
                  <a:srgbClr val="000000"/>
                </a:solidFill>
                <a:effectLst/>
                <a:uLnTx/>
                <a:uFillTx/>
                <a:latin typeface="Frutiger LT Std 45 Light"/>
              </a:rPr>
              <a:t>Informatie / kennis</a:t>
            </a:r>
          </a:p>
          <a:p>
            <a:pPr marL="360000" marR="0" lvl="1" indent="-180000" algn="l" defTabSz="914400" rtl="0" eaLnBrk="1" fontAlgn="base" latinLnBrk="0" hangingPunct="1">
              <a:lnSpc>
                <a:spcPct val="100000"/>
              </a:lnSpc>
              <a:spcBef>
                <a:spcPts val="0"/>
              </a:spcBef>
              <a:spcAft>
                <a:spcPct val="0"/>
              </a:spcAft>
              <a:buClr>
                <a:srgbClr val="C7002B"/>
              </a:buClr>
              <a:buSzTx/>
              <a:buFontTx/>
              <a:buChar char="–"/>
              <a:tabLst/>
              <a:defRPr/>
            </a:pPr>
            <a:r>
              <a:rPr kumimoji="0" lang="nl-NL" sz="1800" b="0" i="0" u="none" strike="noStrike" kern="0" cap="none" spc="0" normalizeH="0" baseline="0" noProof="0" dirty="0">
                <a:ln>
                  <a:noFill/>
                </a:ln>
                <a:solidFill>
                  <a:srgbClr val="000000"/>
                </a:solidFill>
                <a:effectLst/>
                <a:uLnTx/>
                <a:uFillTx/>
                <a:latin typeface="Frutiger LT Std 45 Light"/>
              </a:rPr>
              <a:t>Methoden; hulpbronnen </a:t>
            </a:r>
          </a:p>
          <a:p>
            <a:pPr marL="360000" marR="0" lvl="1" indent="-180000" algn="l" defTabSz="914400" rtl="0" eaLnBrk="1" fontAlgn="base" latinLnBrk="0" hangingPunct="1">
              <a:lnSpc>
                <a:spcPct val="100000"/>
              </a:lnSpc>
              <a:spcBef>
                <a:spcPts val="0"/>
              </a:spcBef>
              <a:spcAft>
                <a:spcPct val="0"/>
              </a:spcAft>
              <a:buClr>
                <a:srgbClr val="C7002B"/>
              </a:buClr>
              <a:buSzTx/>
              <a:buFontTx/>
              <a:buChar char="–"/>
              <a:tabLst/>
              <a:defRPr/>
            </a:pPr>
            <a:r>
              <a:rPr kumimoji="0" lang="nl-NL" sz="1800" b="0" i="0" u="none" strike="noStrike" kern="0" cap="none" spc="0" normalizeH="0" baseline="0" noProof="0" dirty="0">
                <a:ln>
                  <a:noFill/>
                </a:ln>
                <a:solidFill>
                  <a:srgbClr val="000000"/>
                </a:solidFill>
                <a:effectLst/>
                <a:uLnTx/>
                <a:uFillTx/>
                <a:latin typeface="Frutiger LT Std 45 Light"/>
              </a:rPr>
              <a:t>Praktijkkennis</a:t>
            </a:r>
          </a:p>
          <a:p>
            <a:pPr marL="458023" indent="-458023" fontAlgn="base">
              <a:lnSpc>
                <a:spcPct val="110000"/>
              </a:lnSpc>
              <a:spcAft>
                <a:spcPct val="0"/>
              </a:spcAft>
              <a:buClr>
                <a:srgbClr val="000050"/>
              </a:buClr>
              <a:buSzPct val="60000"/>
              <a:defRPr/>
            </a:pPr>
            <a:endParaRPr lang="nl-NL" kern="0" dirty="0">
              <a:solidFill>
                <a:schemeClr val="tx2">
                  <a:lumMod val="50000"/>
                </a:schemeClr>
              </a:solidFill>
              <a:latin typeface="Arial" pitchFamily="34" charset="0"/>
              <a:cs typeface="Arial" pitchFamily="34" charset="0"/>
            </a:endParaRPr>
          </a:p>
          <a:p>
            <a:pPr marL="458023" indent="-458023" fontAlgn="base">
              <a:lnSpc>
                <a:spcPct val="110000"/>
              </a:lnSpc>
              <a:spcAft>
                <a:spcPct val="0"/>
              </a:spcAft>
              <a:buClr>
                <a:srgbClr val="000050"/>
              </a:buClr>
              <a:buSzPct val="60000"/>
              <a:defRPr/>
            </a:pPr>
            <a:endParaRPr lang="nl-NL" kern="0" dirty="0">
              <a:solidFill>
                <a:schemeClr val="tx2">
                  <a:lumMod val="50000"/>
                </a:schemeClr>
              </a:solidFill>
              <a:latin typeface="Arial" pitchFamily="34" charset="0"/>
              <a:cs typeface="Arial" pitchFamily="34" charset="0"/>
            </a:endParaRPr>
          </a:p>
          <a:p>
            <a:pPr marL="458023" indent="-458023" fontAlgn="base">
              <a:lnSpc>
                <a:spcPct val="110000"/>
              </a:lnSpc>
              <a:spcAft>
                <a:spcPct val="0"/>
              </a:spcAft>
              <a:buClr>
                <a:srgbClr val="000050"/>
              </a:buClr>
              <a:buSzPct val="60000"/>
              <a:defRPr/>
            </a:pPr>
            <a:r>
              <a:rPr lang="nl-NL" kern="0" dirty="0">
                <a:solidFill>
                  <a:schemeClr val="tx2">
                    <a:lumMod val="50000"/>
                  </a:schemeClr>
                </a:solidFill>
                <a:latin typeface="Arial" pitchFamily="34" charset="0"/>
                <a:cs typeface="Arial" pitchFamily="34" charset="0"/>
              </a:rPr>
              <a:t>Of:</a:t>
            </a:r>
          </a:p>
          <a:p>
            <a:pPr marL="458023" indent="-458023" fontAlgn="base">
              <a:lnSpc>
                <a:spcPct val="110000"/>
              </a:lnSpc>
              <a:spcAft>
                <a:spcPct val="0"/>
              </a:spcAft>
              <a:buClr>
                <a:srgbClr val="000050"/>
              </a:buClr>
              <a:buSzPct val="60000"/>
              <a:defRPr/>
            </a:pPr>
            <a:endParaRPr lang="nl-NL" kern="0" dirty="0">
              <a:solidFill>
                <a:schemeClr val="tx2">
                  <a:lumMod val="50000"/>
                </a:schemeClr>
              </a:solidFill>
              <a:latin typeface="Arial" pitchFamily="34" charset="0"/>
              <a:cs typeface="Arial" pitchFamily="34" charset="0"/>
            </a:endParaRPr>
          </a:p>
          <a:p>
            <a:pPr marL="458023" indent="-458023" fontAlgn="base">
              <a:lnSpc>
                <a:spcPct val="110000"/>
              </a:lnSpc>
              <a:spcAft>
                <a:spcPct val="0"/>
              </a:spcAft>
              <a:buClr>
                <a:srgbClr val="000050"/>
              </a:buClr>
              <a:buSzPct val="60000"/>
              <a:defRPr/>
            </a:pPr>
            <a:r>
              <a:rPr lang="nl-NL" kern="0" dirty="0">
                <a:solidFill>
                  <a:schemeClr val="tx2">
                    <a:lumMod val="50000"/>
                  </a:schemeClr>
                </a:solidFill>
                <a:latin typeface="Arial" pitchFamily="34" charset="0"/>
                <a:cs typeface="Arial" pitchFamily="34" charset="0"/>
              </a:rPr>
              <a:t>Hoe wordt de authentieke situatie ingezet in</a:t>
            </a:r>
          </a:p>
          <a:p>
            <a:pPr marL="458023" indent="-458023" fontAlgn="base">
              <a:lnSpc>
                <a:spcPct val="110000"/>
              </a:lnSpc>
              <a:spcAft>
                <a:spcPct val="0"/>
              </a:spcAft>
              <a:buClr>
                <a:srgbClr val="000050"/>
              </a:buClr>
              <a:buSzPct val="60000"/>
              <a:defRPr/>
            </a:pPr>
            <a:r>
              <a:rPr lang="nl-NL" kern="0" dirty="0">
                <a:solidFill>
                  <a:schemeClr val="tx2">
                    <a:lumMod val="50000"/>
                  </a:schemeClr>
                </a:solidFill>
                <a:latin typeface="Arial" pitchFamily="34" charset="0"/>
                <a:cs typeface="Arial" pitchFamily="34" charset="0"/>
              </a:rPr>
              <a:t>Het opleiden van toekomstige collega’s?</a:t>
            </a:r>
          </a:p>
          <a:p>
            <a:pPr marL="458023" indent="-458023" fontAlgn="base">
              <a:lnSpc>
                <a:spcPct val="110000"/>
              </a:lnSpc>
              <a:spcAft>
                <a:spcPct val="0"/>
              </a:spcAft>
              <a:buClr>
                <a:srgbClr val="000050"/>
              </a:buClr>
              <a:buSzPct val="60000"/>
              <a:defRPr/>
            </a:pPr>
            <a:endParaRPr lang="nl-NL" kern="0" dirty="0">
              <a:solidFill>
                <a:schemeClr val="tx2">
                  <a:lumMod val="50000"/>
                </a:schemeClr>
              </a:solidFill>
              <a:latin typeface="Arial" pitchFamily="34" charset="0"/>
              <a:cs typeface="Arial" pitchFamily="34" charset="0"/>
            </a:endParaRPr>
          </a:p>
          <a:p>
            <a:pPr marL="458023" indent="-458023" fontAlgn="base">
              <a:lnSpc>
                <a:spcPct val="110000"/>
              </a:lnSpc>
              <a:spcAft>
                <a:spcPct val="0"/>
              </a:spcAft>
              <a:buClr>
                <a:srgbClr val="000050"/>
              </a:buClr>
              <a:buSzPct val="60000"/>
              <a:defRPr/>
            </a:pPr>
            <a:r>
              <a:rPr lang="nl-NL" kern="0" dirty="0">
                <a:solidFill>
                  <a:schemeClr val="tx2">
                    <a:lumMod val="50000"/>
                  </a:schemeClr>
                </a:solidFill>
                <a:latin typeface="Arial" pitchFamily="34" charset="0"/>
                <a:cs typeface="Arial" pitchFamily="34" charset="0"/>
              </a:rPr>
              <a:t>Behalve een indeling naar inhoud, sociale omgeving en informatie/kennis, kan ook gebruik gemaakt worden van de indeling:</a:t>
            </a:r>
          </a:p>
          <a:p>
            <a:pPr marL="285750" indent="-285750" algn="l" fontAlgn="base">
              <a:lnSpc>
                <a:spcPct val="90000"/>
              </a:lnSpc>
              <a:spcBef>
                <a:spcPct val="0"/>
              </a:spcBef>
              <a:spcAft>
                <a:spcPts val="450"/>
              </a:spcAft>
              <a:buClr>
                <a:srgbClr val="F07F09"/>
              </a:buClr>
              <a:buFont typeface="Arial" panose="020B0604020202020204" pitchFamily="34" charset="0"/>
              <a:buChar char="•"/>
            </a:pPr>
            <a:r>
              <a:rPr lang="nl-NL" sz="1200" dirty="0">
                <a:latin typeface="+mn-lt"/>
              </a:rPr>
              <a:t>Activiteiten met leerlingen</a:t>
            </a:r>
          </a:p>
          <a:p>
            <a:pPr marL="285750" indent="-285750" algn="l" fontAlgn="base">
              <a:lnSpc>
                <a:spcPct val="90000"/>
              </a:lnSpc>
              <a:spcBef>
                <a:spcPct val="0"/>
              </a:spcBef>
              <a:spcAft>
                <a:spcPts val="450"/>
              </a:spcAft>
              <a:buClr>
                <a:srgbClr val="F07F09"/>
              </a:buClr>
              <a:buFont typeface="Arial" panose="020B0604020202020204" pitchFamily="34" charset="0"/>
              <a:buChar char="•"/>
            </a:pPr>
            <a:r>
              <a:rPr lang="nl-NL" sz="1200" dirty="0">
                <a:latin typeface="+mn-lt"/>
              </a:rPr>
              <a:t>Activiteiten op schoolniveau</a:t>
            </a:r>
          </a:p>
          <a:p>
            <a:pPr marL="285750" indent="-285750" algn="l" fontAlgn="base">
              <a:lnSpc>
                <a:spcPct val="90000"/>
              </a:lnSpc>
              <a:spcBef>
                <a:spcPct val="0"/>
              </a:spcBef>
              <a:spcAft>
                <a:spcPts val="450"/>
              </a:spcAft>
              <a:buClr>
                <a:srgbClr val="F07F09"/>
              </a:buClr>
              <a:buFont typeface="Arial" panose="020B0604020202020204" pitchFamily="34" charset="0"/>
              <a:buChar char="•"/>
            </a:pPr>
            <a:r>
              <a:rPr lang="nl-NL" sz="1200" dirty="0">
                <a:latin typeface="+mn-lt"/>
              </a:rPr>
              <a:t>Professionaliseringsactiviteiten</a:t>
            </a:r>
          </a:p>
          <a:p>
            <a:pPr marL="285750" indent="-285750" algn="l" fontAlgn="base">
              <a:lnSpc>
                <a:spcPct val="90000"/>
              </a:lnSpc>
              <a:spcBef>
                <a:spcPct val="0"/>
              </a:spcBef>
              <a:spcAft>
                <a:spcPts val="450"/>
              </a:spcAft>
              <a:buClr>
                <a:srgbClr val="F07F09"/>
              </a:buClr>
              <a:buFont typeface="Arial" panose="020B0604020202020204" pitchFamily="34" charset="0"/>
              <a:buChar char="•"/>
            </a:pPr>
            <a:r>
              <a:rPr lang="nl-NL" sz="1200" dirty="0">
                <a:latin typeface="+mn-lt"/>
              </a:rPr>
              <a:t>Activiteiten met bronnen</a:t>
            </a:r>
          </a:p>
          <a:p>
            <a:pPr marL="458023" indent="-458023" fontAlgn="base">
              <a:lnSpc>
                <a:spcPct val="110000"/>
              </a:lnSpc>
              <a:spcAft>
                <a:spcPct val="0"/>
              </a:spcAft>
              <a:buClr>
                <a:srgbClr val="000050"/>
              </a:buClr>
              <a:buSzPct val="60000"/>
              <a:defRPr/>
            </a:pPr>
            <a:r>
              <a:rPr lang="nl-NL" kern="0" dirty="0">
                <a:solidFill>
                  <a:schemeClr val="tx2">
                    <a:lumMod val="50000"/>
                  </a:schemeClr>
                </a:solidFill>
                <a:latin typeface="Arial" pitchFamily="34" charset="0"/>
                <a:cs typeface="Arial" pitchFamily="34" charset="0"/>
              </a:rPr>
              <a:t>Onder professionaliseringsactiviteiten horen ook alle begeleidingsactiviteiten waar de student gebruik van kan maken.</a:t>
            </a:r>
          </a:p>
          <a:p>
            <a:pPr marL="458023" indent="-458023" fontAlgn="base">
              <a:lnSpc>
                <a:spcPct val="110000"/>
              </a:lnSpc>
              <a:spcAft>
                <a:spcPct val="0"/>
              </a:spcAft>
              <a:buClr>
                <a:srgbClr val="000050"/>
              </a:buClr>
              <a:buSzPct val="60000"/>
              <a:defRPr/>
            </a:pPr>
            <a:endParaRPr lang="nl-NL" kern="0" dirty="0">
              <a:solidFill>
                <a:schemeClr val="tx2">
                  <a:lumMod val="50000"/>
                </a:schemeClr>
              </a:solidFill>
              <a:latin typeface="Arial" pitchFamily="34" charset="0"/>
              <a:cs typeface="Arial" pitchFamily="34" charset="0"/>
            </a:endParaRPr>
          </a:p>
          <a:p>
            <a:pPr marL="458023" indent="-458023" fontAlgn="base">
              <a:lnSpc>
                <a:spcPct val="110000"/>
              </a:lnSpc>
              <a:spcAft>
                <a:spcPct val="0"/>
              </a:spcAft>
              <a:buClr>
                <a:srgbClr val="000050"/>
              </a:buClr>
              <a:buSzPct val="60000"/>
              <a:defRPr/>
            </a:pPr>
            <a:r>
              <a:rPr lang="nl-NL" kern="0" dirty="0">
                <a:solidFill>
                  <a:schemeClr val="tx2">
                    <a:lumMod val="50000"/>
                  </a:schemeClr>
                </a:solidFill>
                <a:latin typeface="Arial" pitchFamily="34" charset="0"/>
                <a:cs typeface="Arial" pitchFamily="34" charset="0"/>
              </a:rPr>
              <a:t>Het is goed om ook eens te bespreken welke mogelijkheden er op een school wel/niet open staan voor studenten en welke activiteiten mogen of moeten.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12</a:t>
            </a:fld>
            <a:endParaRPr lang="nl-NL"/>
          </a:p>
        </p:txBody>
      </p:sp>
    </p:spTree>
    <p:extLst>
      <p:ext uri="{BB962C8B-B14F-4D97-AF65-F5344CB8AC3E}">
        <p14:creationId xmlns:p14="http://schemas.microsoft.com/office/powerpoint/2010/main" val="293395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 om te benadrukken dat bij alle leermogelijkheden ook de leermogelijkheden op de opleiding horen.</a:t>
            </a:r>
          </a:p>
          <a:p>
            <a:r>
              <a:rPr lang="nl-NL" dirty="0"/>
              <a:t>Vaak zijn hier onderdelen verplicht, maar er is ook meestal een keuzeaanbod.</a:t>
            </a:r>
          </a:p>
          <a:p>
            <a:br>
              <a:rPr lang="nl-NL" dirty="0"/>
            </a:br>
            <a:r>
              <a:rPr lang="nl-NL" dirty="0"/>
              <a:t>Betrek de (keuze)mogelijkheden op het opleidingsinstituut ook bij het ‘invullen’ van de leerweg.</a:t>
            </a:r>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13</a:t>
            </a:fld>
            <a:endParaRPr lang="nl-NL"/>
          </a:p>
        </p:txBody>
      </p:sp>
    </p:spTree>
    <p:extLst>
      <p:ext uri="{BB962C8B-B14F-4D97-AF65-F5344CB8AC3E}">
        <p14:creationId xmlns:p14="http://schemas.microsoft.com/office/powerpoint/2010/main" val="279055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Affordance, leermogelijkheden op de werkplek bestaat doorgaans uit activiteiten die leraren doen, hun dagelijkse doen en laten, als individu en in teamverband.</a:t>
            </a:r>
          </a:p>
          <a:p>
            <a:r>
              <a:rPr lang="nl-NL" dirty="0"/>
              <a:t>Soms is het niet mogelijk of is het efficiënter om, gezien de leeropbrengst en de te leveren prestatie, nieuwe leermogelijkheden te creëren.</a:t>
            </a:r>
          </a:p>
          <a:p>
            <a:r>
              <a:rPr lang="nl-NL" dirty="0"/>
              <a:t>Dat zijn als het ware </a:t>
            </a:r>
            <a:r>
              <a:rPr lang="nl-NL" i="1" dirty="0"/>
              <a:t>semi-authentieke </a:t>
            </a:r>
            <a:r>
              <a:rPr lang="nl-NL" dirty="0"/>
              <a:t>activiteiten die het leren van de student ondersteunen. </a:t>
            </a:r>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14</a:t>
            </a:fld>
            <a:endParaRPr lang="nl-NL"/>
          </a:p>
        </p:txBody>
      </p:sp>
    </p:spTree>
    <p:extLst>
      <p:ext uri="{BB962C8B-B14F-4D97-AF65-F5344CB8AC3E}">
        <p14:creationId xmlns:p14="http://schemas.microsoft.com/office/powerpoint/2010/main" val="156513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Net als bij De Leeropbrengst, De Maat geldt ook hier dat het belangrijk is om voorafgaand aan het leertraject van de student, afstemming te hebben over de leerweg, waarbij het gesprek over de leerweg voortdurend onderwerp van gesprek is – ook tussentijdse afstemming is van belang: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bijstellen van de leerweg en de gekozen activiteiten.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811967-7A64-44DF-A321-14F6F9A8A6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85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De begeleider van het traject deelt zelf de tijd in en bepaalt wat eventueel huiswerk is.</a:t>
            </a:r>
          </a:p>
          <a:p>
            <a:endParaRPr lang="nl-NL" dirty="0"/>
          </a:p>
          <a:p>
            <a:r>
              <a:rPr lang="nl-NL" dirty="0"/>
              <a:t>De oefening staat ook beschreven op pag. 39 – 40 van de handreiking ‘Bouwen aan een samenhangend curriculum voor het opleiden van leraren en is te downloaden als Werkvorm 4. via www.platformsamenopleiden.nl/driehoek.</a:t>
            </a:r>
          </a:p>
          <a:p>
            <a:endParaRPr lang="nl-NL" sz="1200" kern="1200" dirty="0">
              <a:solidFill>
                <a:schemeClr val="tx1"/>
              </a:solidFill>
              <a:effectLst/>
              <a:latin typeface="+mn-lt"/>
              <a:ea typeface="+mn-ea"/>
              <a:cs typeface="+mn-cs"/>
            </a:endParaRPr>
          </a:p>
          <a:p>
            <a:r>
              <a:rPr lang="nl-NL" dirty="0"/>
              <a:t>De hier gepresenteerde oefening kan gekozen worden, maar ook een van de beschreven variaties.</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16</a:t>
            </a:fld>
            <a:endParaRPr lang="nl-NL"/>
          </a:p>
        </p:txBody>
      </p:sp>
    </p:spTree>
    <p:extLst>
      <p:ext uri="{BB962C8B-B14F-4D97-AF65-F5344CB8AC3E}">
        <p14:creationId xmlns:p14="http://schemas.microsoft.com/office/powerpoint/2010/main" val="162050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19</a:t>
            </a:fld>
            <a:endParaRPr lang="nl-NL"/>
          </a:p>
        </p:txBody>
      </p:sp>
    </p:spTree>
    <p:extLst>
      <p:ext uri="{BB962C8B-B14F-4D97-AF65-F5344CB8AC3E}">
        <p14:creationId xmlns:p14="http://schemas.microsoft.com/office/powerpoint/2010/main" val="402813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Reflecteer op de inhouden en het geleerde in deze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Voorstel is om dat in de ‘punten’ te doen (zie ‘Bouwen aan een samenhangend curriculum voor het opleiden van leraren’, pag. 40, werkvorm 5, ook te downloaden via www.platformsamenopleiden.nl/driehoek).</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20</a:t>
            </a:fld>
            <a:endParaRPr lang="nl-NL"/>
          </a:p>
        </p:txBody>
      </p:sp>
    </p:spTree>
    <p:extLst>
      <p:ext uri="{BB962C8B-B14F-4D97-AF65-F5344CB8AC3E}">
        <p14:creationId xmlns:p14="http://schemas.microsoft.com/office/powerpoint/2010/main" val="106833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Goed om nog een keer te benadrukken hoe er ook in deze oefeningen te werk is gegaan: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Voortdurend pendelen van algemeen naar specifiek en terug.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het geval van de leerweg is het eerst in de breedste zin van het woord kijken welke activiteiten en mogelijkheden er allemaal zijn om de beschreven leeropbrengst te realiseren.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Dan kijken wat er in de context van de student allemaal mogelijk is en dan kijken wat er past bij de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Eenzelfde pendelen was ook aan de orde bij De Leeropbrengst en De Maat.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23</a:t>
            </a:fld>
            <a:endParaRPr lang="nl-NL"/>
          </a:p>
        </p:txBody>
      </p:sp>
    </p:spTree>
    <p:extLst>
      <p:ext uri="{BB962C8B-B14F-4D97-AF65-F5344CB8AC3E}">
        <p14:creationId xmlns:p14="http://schemas.microsoft.com/office/powerpoint/2010/main" val="1343914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inhoud van deze bijeenkomst staat visueel weergegeven in deze praatplaat.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praatplaat is te gebruiken om nog een keer terug te kijken op deze bijeenkomst.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handreiking ‘Bouwen aan een samenhangend curriculum voor het opleiden van leraren’ staat op pagina 25 en verder beschreven hoe de praatplaten ingezet kunnen worden.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24</a:t>
            </a:fld>
            <a:endParaRPr lang="nl-NL"/>
          </a:p>
        </p:txBody>
      </p:sp>
    </p:spTree>
    <p:extLst>
      <p:ext uri="{BB962C8B-B14F-4D97-AF65-F5344CB8AC3E}">
        <p14:creationId xmlns:p14="http://schemas.microsoft.com/office/powerpoint/2010/main" val="7939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vierde bijeenkomst staat De Leerweg centraal. </a:t>
            </a:r>
          </a:p>
          <a:p>
            <a:endParaRPr lang="nl-NL" dirty="0"/>
          </a:p>
          <a:p>
            <a:pPr marL="228600" indent="-228600">
              <a:buAutoNum type="arabicPeriod"/>
            </a:pPr>
            <a:r>
              <a:rPr lang="nl-NL" dirty="0"/>
              <a:t>Naast deze PowerPoint kan in bijeenkomst 4 gebruik gemaakt worden van </a:t>
            </a:r>
            <a:r>
              <a:rPr lang="nl-NL" dirty="0" err="1"/>
              <a:t>Digitalk</a:t>
            </a:r>
            <a:r>
              <a:rPr lang="nl-NL" dirty="0"/>
              <a:t> 4, over ‘De Leerweg’. Dit is te vinden op www.platformsamenopleiden.nl/driehoek</a:t>
            </a:r>
          </a:p>
          <a:p>
            <a:pPr marL="228600" indent="-228600">
              <a:buAutoNum type="arabicPeriod"/>
            </a:pPr>
            <a:r>
              <a:rPr lang="nl-NL" dirty="0"/>
              <a:t>Ondersteunend bij deze bijeenkomst is </a:t>
            </a:r>
            <a:r>
              <a:rPr lang="nl-NL" sz="1200" kern="1200" dirty="0">
                <a:solidFill>
                  <a:schemeClr val="tx1"/>
                </a:solidFill>
                <a:latin typeface="+mn-lt"/>
                <a:ea typeface="+mn-ea"/>
                <a:cs typeface="+mn-cs"/>
              </a:rPr>
              <a:t>Praatplaat 4. (5.4, pag. </a:t>
            </a:r>
            <a:r>
              <a:rPr lang="nl-NL" dirty="0"/>
              <a:t>27/28 en bijlage 1, pag. 46). Hier staan ook verwijzingen naar relevante achtergrondinformatie. Praatplaat 4 is ook te downloaden vanaf www.platformsamenopleiden.nl/driehoek</a:t>
            </a:r>
          </a:p>
          <a:p>
            <a:pPr marL="228600" indent="-228600">
              <a:buAutoNum type="arabicPeriod"/>
            </a:pPr>
            <a:r>
              <a:rPr lang="nl-NL" dirty="0"/>
              <a:t>De oefening behorend bij deze bijeenkomst staat beschreven op pag. 39-40 van de handreiking en is als Werkvorm 4. te downloaden vanaf www.platformsamenopleiden.nl/driehoek</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3</a:t>
            </a:fld>
            <a:endParaRPr lang="nl-NL"/>
          </a:p>
        </p:txBody>
      </p:sp>
    </p:spTree>
    <p:extLst>
      <p:ext uri="{BB962C8B-B14F-4D97-AF65-F5344CB8AC3E}">
        <p14:creationId xmlns:p14="http://schemas.microsoft.com/office/powerpoint/2010/main" val="3945719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begeleider van de bijeenkomsten is vrij om de voorbereiding aan te vullen of te wijzigen.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25</a:t>
            </a:fld>
            <a:endParaRPr lang="nl-NL"/>
          </a:p>
        </p:txBody>
      </p:sp>
    </p:spTree>
    <p:extLst>
      <p:ext uri="{BB962C8B-B14F-4D97-AF65-F5344CB8AC3E}">
        <p14:creationId xmlns:p14="http://schemas.microsoft.com/office/powerpoint/2010/main" val="1877984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26</a:t>
            </a:fld>
            <a:endParaRPr lang="nl-NL"/>
          </a:p>
        </p:txBody>
      </p:sp>
    </p:spTree>
    <p:extLst>
      <p:ext uri="{BB962C8B-B14F-4D97-AF65-F5344CB8AC3E}">
        <p14:creationId xmlns:p14="http://schemas.microsoft.com/office/powerpoint/2010/main" val="69351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4</a:t>
            </a:fld>
            <a:endParaRPr lang="nl-NL"/>
          </a:p>
        </p:txBody>
      </p:sp>
    </p:spTree>
    <p:extLst>
      <p:ext uri="{BB962C8B-B14F-4D97-AF65-F5344CB8AC3E}">
        <p14:creationId xmlns:p14="http://schemas.microsoft.com/office/powerpoint/2010/main" val="148588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Terugblik op en vragen naar aanleiding van de derde bijeenkomst over De Maat.</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5</a:t>
            </a:fld>
            <a:endParaRPr lang="nl-NL"/>
          </a:p>
        </p:txBody>
      </p:sp>
    </p:spTree>
    <p:extLst>
      <p:ext uri="{BB962C8B-B14F-4D97-AF65-F5344CB8AC3E}">
        <p14:creationId xmlns:p14="http://schemas.microsoft.com/office/powerpoint/2010/main" val="209126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Zie handreiking ‘Bouwen aan een samenhangend curriculum voor het opleiden van leraren’, pag. 25 met hoe hierbij (eventueel) de praatplaat 3 ‘De Maat’ bij te gebruiken.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6</a:t>
            </a:fld>
            <a:endParaRPr lang="nl-NL"/>
          </a:p>
        </p:txBody>
      </p:sp>
    </p:spTree>
    <p:extLst>
      <p:ext uri="{BB962C8B-B14F-4D97-AF65-F5344CB8AC3E}">
        <p14:creationId xmlns:p14="http://schemas.microsoft.com/office/powerpoint/2010/main" val="114900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input voor deze vierde bijeenkomst zijn de door de driehoeken geformuleerde leeropbrengsten (bijeenkomst 2) en de omschreven maat c.q. prestatie (bijeenkomst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Deel en bespreek ‘de maten’ met elkaar.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Zijn ze concreet genoeg geformuleerd?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Is er een relatie met de leeropbrengsten?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Is er rekening gehouden met specifieke kenmerken van de school of de groep waar de student de prestatie gaat laten zien?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Is er rekening gehouden met kenmerken van de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7</a:t>
            </a:fld>
            <a:endParaRPr lang="nl-NL"/>
          </a:p>
        </p:txBody>
      </p:sp>
    </p:spTree>
    <p:extLst>
      <p:ext uri="{BB962C8B-B14F-4D97-AF65-F5344CB8AC3E}">
        <p14:creationId xmlns:p14="http://schemas.microsoft.com/office/powerpoint/2010/main" val="167695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Licht nog even de volgorde toe.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deze bijeenkomst is De Leerweg aan de beurt.</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8</a:t>
            </a:fld>
            <a:endParaRPr lang="nl-NL"/>
          </a:p>
        </p:txBody>
      </p:sp>
    </p:spTree>
    <p:extLst>
      <p:ext uri="{BB962C8B-B14F-4D97-AF65-F5344CB8AC3E}">
        <p14:creationId xmlns:p14="http://schemas.microsoft.com/office/powerpoint/2010/main" val="211041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bijeenkomst drie staat De Leerweg centraal.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Leerweg kan aan de hand van de sheets toegelicht worden, of via </a:t>
            </a:r>
            <a:r>
              <a:rPr lang="nl-NL" dirty="0" err="1"/>
              <a:t>Digitalk</a:t>
            </a:r>
            <a:r>
              <a:rPr lang="nl-NL" dirty="0"/>
              <a:t> 4. ‘het filmpje over De Leerweg. (www.platformsamenopleiden.nl/driehoek)</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dirty="0"/>
              <a:t>De Leerweg wordt toegelicht aan de hand van theoretische inzichten rondom: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Leren (in de praktijk)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Curriculum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Affordance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9</a:t>
            </a:fld>
            <a:endParaRPr lang="nl-NL"/>
          </a:p>
        </p:txBody>
      </p:sp>
    </p:spTree>
    <p:extLst>
      <p:ext uri="{BB962C8B-B14F-4D97-AF65-F5344CB8AC3E}">
        <p14:creationId xmlns:p14="http://schemas.microsoft.com/office/powerpoint/2010/main" val="61605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ct val="0"/>
              </a:spcBef>
            </a:pPr>
            <a:r>
              <a:rPr lang="nl-NL" altLang="en-US" dirty="0"/>
              <a:t>Om de leerweg en de afstemming over de leerweg in het juiste perspectief te plaatsen, is het goed terug te grijpen op wat in de eerste bijeenkomst aan de orde is geweest.</a:t>
            </a:r>
          </a:p>
          <a:p>
            <a:pPr>
              <a:spcBef>
                <a:spcPct val="0"/>
              </a:spcBef>
            </a:pPr>
            <a:endParaRPr lang="nl-NL" altLang="en-US" dirty="0"/>
          </a:p>
          <a:p>
            <a:pPr>
              <a:spcBef>
                <a:spcPct val="0"/>
              </a:spcBef>
            </a:pPr>
            <a:r>
              <a:rPr lang="nl-NL" altLang="en-US" dirty="0"/>
              <a:t>Leren ontstaat uit een samenspel tussen het individu en de omgeving, tussen agency en affordance.</a:t>
            </a:r>
          </a:p>
          <a:p>
            <a:endParaRPr lang="nl-NL" dirty="0"/>
          </a:p>
          <a:p>
            <a:r>
              <a:rPr lang="nl-NL" dirty="0"/>
              <a:t>Een hele rijke leeromgeving is nog geen garantie dat er geleerd wordt, dat hangt ook af van wat de lerende er mee doet. En andersom geldt ook, dat een minder rijke leeromgeving toch leermogelijkheden biedt voor een lerende, omdat hij zelf er heel veel mee kan en uithaalt.</a:t>
            </a:r>
          </a:p>
          <a:p>
            <a:endParaRPr lang="nl-NL" dirty="0"/>
          </a:p>
          <a:p>
            <a:r>
              <a:rPr lang="nl-NL" sz="1200" kern="1200" dirty="0" err="1">
                <a:solidFill>
                  <a:schemeClr val="tx1"/>
                </a:solidFill>
                <a:effectLst/>
                <a:latin typeface="+mn-lt"/>
                <a:ea typeface="+mn-ea"/>
                <a:cs typeface="+mn-cs"/>
              </a:rPr>
              <a:t>Affordance</a:t>
            </a:r>
            <a:r>
              <a:rPr lang="nl-NL" sz="1200" kern="1200" dirty="0">
                <a:solidFill>
                  <a:schemeClr val="tx1"/>
                </a:solidFill>
                <a:effectLst/>
                <a:latin typeface="+mn-lt"/>
                <a:ea typeface="+mn-ea"/>
                <a:cs typeface="+mn-cs"/>
              </a:rPr>
              <a:t> is de term die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gebruikt om de uitnodigende kwaliteiten van de werkplek als leeromgeving mee te beschrijven. </a:t>
            </a:r>
            <a:r>
              <a:rPr lang="en-US" sz="1200" i="1" kern="1200" dirty="0">
                <a:solidFill>
                  <a:schemeClr val="tx1"/>
                </a:solidFill>
                <a:effectLst/>
                <a:latin typeface="+mn-lt"/>
                <a:ea typeface="+mn-ea"/>
                <a:cs typeface="+mn-cs"/>
              </a:rPr>
              <a:t>“How workplaces invite individuals or cohorts of individuals to participate in and learn through work can be understood in terms of how they are afforded opportunities to engage in activities and interactions that are central to the values and practices (i.e. continuity) of the work practice.” </a:t>
            </a:r>
            <a:r>
              <a:rPr lang="nl-NL" sz="1200" i="1" kern="1200" dirty="0">
                <a:solidFill>
                  <a:schemeClr val="tx1"/>
                </a:solidFill>
                <a:effectLst/>
                <a:latin typeface="+mn-lt"/>
                <a:ea typeface="+mn-ea"/>
                <a:cs typeface="+mn-cs"/>
              </a:rPr>
              <a:t>(</a:t>
            </a:r>
            <a:r>
              <a:rPr lang="nl-NL" sz="1200" i="1" kern="1200" dirty="0" err="1">
                <a:solidFill>
                  <a:schemeClr val="tx1"/>
                </a:solidFill>
                <a:effectLst/>
                <a:latin typeface="+mn-lt"/>
                <a:ea typeface="+mn-ea"/>
                <a:cs typeface="+mn-cs"/>
              </a:rPr>
              <a:t>Billett</a:t>
            </a:r>
            <a:r>
              <a:rPr lang="nl-NL" sz="1200" i="1" kern="1200" dirty="0">
                <a:solidFill>
                  <a:schemeClr val="tx1"/>
                </a:solidFill>
                <a:effectLst/>
                <a:latin typeface="+mn-lt"/>
                <a:ea typeface="+mn-ea"/>
                <a:cs typeface="+mn-cs"/>
              </a:rPr>
              <a:t>, et al., 2004, p. 233)</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Affordance omvat dus zowel activiteiten en interacties op de werkplek als ook het uitnodigen tot deelname aan of het openstellen van die activiteiten en interacties.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(o.a. 2001a, 2001d, 2001b, 2004c) rekent tot de affordance van de werkplek:</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activiteiten of werkzaamheden waar de lerende aan deel kan nemen, inclusief de problemen die opgelost kunnen worden, de kennis die nodig is en de te bereiken doelen;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interacties in de vorm van aanwezige ondersteuning en begeleiding waaronder ook de mogelijkheid om samen dingen aan te pakken, samen met meer ervaren collega’s;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en interacties in de vorm van indirecte ondersteuning als observeren van collegae, gebruik maken van aanwezige materialen en bronnen en middelen om het werk soepeler te laten verlopen.</a:t>
            </a:r>
          </a:p>
          <a:p>
            <a:r>
              <a:rPr lang="nl-NL" dirty="0"/>
              <a:t>Pag. 41/42</a:t>
            </a:r>
          </a:p>
          <a:p>
            <a:endParaRPr lang="nl-NL" dirty="0"/>
          </a:p>
          <a:p>
            <a:r>
              <a:rPr lang="nl-NL" sz="1200" kern="1200" dirty="0">
                <a:solidFill>
                  <a:schemeClr val="tx1"/>
                </a:solidFill>
                <a:effectLst/>
                <a:latin typeface="+mn-lt"/>
                <a:ea typeface="+mn-ea"/>
                <a:cs typeface="+mn-cs"/>
              </a:rPr>
              <a:t>Agency is de term die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gebruikt om de keuze van de lerende om te participeren aan te duiden (o.a.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2004c;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2006b).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Individuals’ agency mediates and shapes their engagement in work practice and what is learnt through that engagement.” </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2004a, p. 117). Hiermee wordt duidelijk dat het uiteindelijk nog altijd de lerende zelf is die bepaalt hoe hij mee wil werken en wat hij wil doen met de ervaringen. De individuele lerende stuurt zijn keuze op basis van persoonlijke motieven en interesses, betekenisverlening, uitdaging en waarde die hij hecht aan de activiteiten. Meedoen aan taken en activiteiten die uitdagend en betekenisvol zijn leveren meer leeropbrengst op dan taken die minder uitdagend en betekenisvol zijn. De lerende wil bovendien ook graag succesvol zijn in het uitvoeren van activiteiten. </a:t>
            </a:r>
          </a:p>
          <a:p>
            <a:r>
              <a:rPr lang="nl-NL" sz="1200" kern="1200" dirty="0">
                <a:solidFill>
                  <a:schemeClr val="tx1"/>
                </a:solidFill>
                <a:effectLst/>
                <a:latin typeface="+mn-lt"/>
                <a:ea typeface="+mn-ea"/>
                <a:cs typeface="+mn-cs"/>
              </a:rPr>
              <a:t>Pag. 43</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Uit: Timmermans, M. (2012). </a:t>
            </a:r>
            <a:r>
              <a:rPr lang="nl-NL" sz="1200" i="1" kern="1200" dirty="0">
                <a:solidFill>
                  <a:schemeClr val="tx1"/>
                </a:solidFill>
                <a:effectLst/>
                <a:latin typeface="+mn-lt"/>
                <a:ea typeface="+mn-ea"/>
                <a:cs typeface="+mn-cs"/>
              </a:rPr>
              <a:t>Kwaliteit van de Opleidingsschool. Over affordance, agency en competentieontwikkeling</a:t>
            </a:r>
            <a:r>
              <a:rPr lang="nl-NL" sz="1200" kern="1200" dirty="0">
                <a:solidFill>
                  <a:schemeClr val="tx1"/>
                </a:solidFill>
                <a:effectLst/>
                <a:latin typeface="+mn-lt"/>
                <a:ea typeface="+mn-ea"/>
                <a:cs typeface="+mn-cs"/>
              </a:rPr>
              <a:t>. Dissertatie. Tilburg: Universiteit Tilburg. </a:t>
            </a:r>
          </a:p>
          <a:p>
            <a:pPr>
              <a:spcBef>
                <a:spcPct val="0"/>
              </a:spcBef>
            </a:pPr>
            <a:endParaRPr lang="nl-NL" altLang="en-US" dirty="0"/>
          </a:p>
          <a:p>
            <a:pPr>
              <a:spcBef>
                <a:spcPct val="0"/>
              </a:spcBef>
            </a:pPr>
            <a:r>
              <a:rPr lang="nl-NL" altLang="en-US" dirty="0"/>
              <a:t>Terug naar De Leerweg…</a:t>
            </a:r>
          </a:p>
          <a:p>
            <a:pPr>
              <a:spcBef>
                <a:spcPct val="0"/>
              </a:spcBef>
            </a:pPr>
            <a:endParaRPr lang="nl-NL" altLang="en-US" i="0" baseline="0" dirty="0"/>
          </a:p>
          <a:p>
            <a:pPr>
              <a:spcBef>
                <a:spcPct val="0"/>
              </a:spcBef>
            </a:pPr>
            <a:r>
              <a:rPr lang="nl-NL" altLang="en-US" dirty="0"/>
              <a:t>We hebben gezien dat de driehoek belangrijk is, maar we hebben ook gezien wat leren is….</a:t>
            </a:r>
          </a:p>
          <a:p>
            <a:pPr>
              <a:spcBef>
                <a:spcPct val="0"/>
              </a:spcBef>
            </a:pPr>
            <a:r>
              <a:rPr lang="nl-NL" altLang="en-US" dirty="0"/>
              <a:t>Goed om nog even te herhalen. </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10</a:t>
            </a:fld>
            <a:endParaRPr lang="nl-NL"/>
          </a:p>
        </p:txBody>
      </p:sp>
    </p:spTree>
    <p:extLst>
      <p:ext uri="{BB962C8B-B14F-4D97-AF65-F5344CB8AC3E}">
        <p14:creationId xmlns:p14="http://schemas.microsoft.com/office/powerpoint/2010/main" val="293192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Titelstijl van model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D70904-3E78-F043-B3F0-0659B576B00C}" type="datetimeFigureOut">
              <a:rPr lang="nl-NL" smtClean="0"/>
              <a:t>19-5-2021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D70904-3E78-F043-B3F0-0659B576B00C}" type="datetimeFigureOut">
              <a:rPr lang="nl-NL" smtClean="0"/>
              <a:t>19-5-2021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88D70904-3E78-F043-B3F0-0659B576B00C}" type="datetimeFigureOut">
              <a:rPr lang="nl-NL" smtClean="0"/>
              <a:t>19-5-2021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0904-3E78-F043-B3F0-0659B576B00C}" type="datetimeFigureOut">
              <a:rPr lang="nl-NL" smtClean="0"/>
              <a:t>19-5-2021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19-5-2021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19-5-2021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D70904-3E78-F043-B3F0-0659B576B00C}" type="datetimeFigureOut">
              <a:rPr lang="nl-NL" smtClean="0"/>
              <a:t>19-5-2021</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838A42-CDA7-B643-9F16-30956B2CD95E}" type="slidenum">
              <a:rPr lang="nl-NL" smtClean="0"/>
              <a:t>‹nr.›</a:t>
            </a:fld>
            <a:endParaRPr lang="nl-NL"/>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platformsamenopleiden.nl/wp-content/uploads/2021/03/Werkvorm-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aart&#10;&#10;Automatisch gegenereerde beschrijving">
            <a:extLst>
              <a:ext uri="{FF2B5EF4-FFF2-40B4-BE49-F238E27FC236}">
                <a16:creationId xmlns:a16="http://schemas.microsoft.com/office/drawing/2014/main" id="{20A33328-A04A-4E3C-8813-7206991F87FE}"/>
              </a:ext>
            </a:extLst>
          </p:cNvPr>
          <p:cNvPicPr>
            <a:picLocks noChangeAspect="1"/>
          </p:cNvPicPr>
          <p:nvPr/>
        </p:nvPicPr>
        <p:blipFill>
          <a:blip r:embed="rId3"/>
          <a:stretch>
            <a:fillRect/>
          </a:stretch>
        </p:blipFill>
        <p:spPr>
          <a:xfrm>
            <a:off x="2611" y="0"/>
            <a:ext cx="9138777" cy="5143500"/>
          </a:xfrm>
          <a:prstGeom prst="rect">
            <a:avLst/>
          </a:prstGeom>
        </p:spPr>
      </p:pic>
      <p:sp>
        <p:nvSpPr>
          <p:cNvPr id="2" name="Tekstvak 1">
            <a:extLst>
              <a:ext uri="{FF2B5EF4-FFF2-40B4-BE49-F238E27FC236}">
                <a16:creationId xmlns:a16="http://schemas.microsoft.com/office/drawing/2014/main" id="{E05F07A6-2C31-4E43-82EF-C108DE0647AF}"/>
              </a:ext>
            </a:extLst>
          </p:cNvPr>
          <p:cNvSpPr txBox="1"/>
          <p:nvPr/>
        </p:nvSpPr>
        <p:spPr>
          <a:xfrm>
            <a:off x="676275" y="4429125"/>
            <a:ext cx="1581150" cy="300082"/>
          </a:xfrm>
          <a:prstGeom prst="rect">
            <a:avLst/>
          </a:prstGeom>
          <a:noFill/>
        </p:spPr>
        <p:txBody>
          <a:bodyPr wrap="square" rtlCol="0">
            <a:spAutoFit/>
          </a:bodyPr>
          <a:lstStyle/>
          <a:p>
            <a:r>
              <a:rPr lang="nl-NL" dirty="0">
                <a:solidFill>
                  <a:schemeClr val="accent2">
                    <a:lumMod val="75000"/>
                  </a:schemeClr>
                </a:solidFill>
              </a:rPr>
              <a:t>Bijeenkomst 4.</a:t>
            </a:r>
          </a:p>
        </p:txBody>
      </p:sp>
    </p:spTree>
    <p:extLst>
      <p:ext uri="{BB962C8B-B14F-4D97-AF65-F5344CB8AC3E}">
        <p14:creationId xmlns:p14="http://schemas.microsoft.com/office/powerpoint/2010/main" val="17745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5A813697-A530-403E-A157-7BC2EF41D17D}"/>
              </a:ext>
            </a:extLst>
          </p:cNvPr>
          <p:cNvSpPr txBox="1">
            <a:spLocks/>
          </p:cNvSpPr>
          <p:nvPr/>
        </p:nvSpPr>
        <p:spPr>
          <a:xfrm>
            <a:off x="4909839" y="1637352"/>
            <a:ext cx="3615962" cy="2752635"/>
          </a:xfrm>
          <a:prstGeom prst="rect">
            <a:avLst/>
          </a:prstGeom>
        </p:spPr>
        <p:txBody>
          <a:bodyPr vert="horz" lIns="0" tIns="34290" rIns="0" bIns="3429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nl-NL" altLang="en-US" dirty="0"/>
              <a:t>   </a:t>
            </a:r>
          </a:p>
          <a:p>
            <a:r>
              <a:rPr lang="nl-NL" altLang="en-US" dirty="0"/>
              <a:t>→  </a:t>
            </a:r>
            <a:r>
              <a:rPr lang="nl-NL" altLang="en-US" b="1" dirty="0"/>
              <a:t>affordance</a:t>
            </a:r>
          </a:p>
          <a:p>
            <a:r>
              <a:rPr lang="nl-NL" altLang="en-US" dirty="0"/>
              <a:t>De praktijk als een specifieke verzameling mogelijkheden</a:t>
            </a:r>
          </a:p>
          <a:p>
            <a:r>
              <a:rPr lang="nl-NL" altLang="en-US" dirty="0"/>
              <a:t> </a:t>
            </a:r>
          </a:p>
          <a:p>
            <a:r>
              <a:rPr lang="nl-NL" altLang="en-US" dirty="0"/>
              <a:t>→ </a:t>
            </a:r>
            <a:r>
              <a:rPr lang="nl-NL" altLang="en-US" b="1" dirty="0"/>
              <a:t>agency</a:t>
            </a:r>
          </a:p>
          <a:p>
            <a:r>
              <a:rPr lang="nl-NL" altLang="en-US" dirty="0"/>
              <a:t>Een lerende ‘kan’ daar wat mee doen</a:t>
            </a:r>
          </a:p>
          <a:p>
            <a:endParaRPr lang="nl-NL" altLang="en-US" dirty="0"/>
          </a:p>
          <a:p>
            <a:endParaRPr lang="nl-NL" altLang="en-US" dirty="0"/>
          </a:p>
          <a:p>
            <a:endParaRPr lang="nl-NL" altLang="en-US" dirty="0"/>
          </a:p>
          <a:p>
            <a:endParaRPr lang="nl-NL" altLang="en-US" dirty="0"/>
          </a:p>
          <a:p>
            <a:endParaRPr lang="nl-NL" altLang="en-US" dirty="0"/>
          </a:p>
          <a:p>
            <a:endParaRPr lang="nl-NL" altLang="en-US" dirty="0"/>
          </a:p>
        </p:txBody>
      </p:sp>
      <p:pic>
        <p:nvPicPr>
          <p:cNvPr id="11" name="Afbeelding 10" descr="Afbeelding met kaart&#10;&#10;Automatisch gegenereerde beschrijving">
            <a:extLst>
              <a:ext uri="{FF2B5EF4-FFF2-40B4-BE49-F238E27FC236}">
                <a16:creationId xmlns:a16="http://schemas.microsoft.com/office/drawing/2014/main" id="{F848F07A-8BCA-4EAD-A036-D31C754BA992}"/>
              </a:ext>
            </a:extLst>
          </p:cNvPr>
          <p:cNvPicPr>
            <a:picLocks noChangeAspect="1"/>
          </p:cNvPicPr>
          <p:nvPr/>
        </p:nvPicPr>
        <p:blipFill>
          <a:blip r:embed="rId4"/>
          <a:stretch>
            <a:fillRect/>
          </a:stretch>
        </p:blipFill>
        <p:spPr>
          <a:xfrm>
            <a:off x="585060" y="762298"/>
            <a:ext cx="2088525" cy="1514180"/>
          </a:xfrm>
          <a:prstGeom prst="rect">
            <a:avLst/>
          </a:prstGeom>
          <a:effectLst>
            <a:outerShdw blurRad="50800" dist="38100" dir="18900000" algn="bl" rotWithShape="0">
              <a:prstClr val="black">
                <a:alpha val="40000"/>
              </a:prstClr>
            </a:outerShdw>
          </a:effectLst>
        </p:spPr>
      </p:pic>
      <p:pic>
        <p:nvPicPr>
          <p:cNvPr id="12" name="Afbeelding 11">
            <a:extLst>
              <a:ext uri="{FF2B5EF4-FFF2-40B4-BE49-F238E27FC236}">
                <a16:creationId xmlns:a16="http://schemas.microsoft.com/office/drawing/2014/main" id="{1269BB95-9570-4AF4-B176-6254F6E2877D}"/>
              </a:ext>
            </a:extLst>
          </p:cNvPr>
          <p:cNvPicPr>
            <a:picLocks noChangeAspect="1"/>
          </p:cNvPicPr>
          <p:nvPr/>
        </p:nvPicPr>
        <p:blipFill>
          <a:blip r:embed="rId5"/>
          <a:stretch>
            <a:fillRect/>
          </a:stretch>
        </p:blipFill>
        <p:spPr>
          <a:xfrm>
            <a:off x="585060" y="2867021"/>
            <a:ext cx="2432418" cy="1514179"/>
          </a:xfrm>
          <a:prstGeom prst="rect">
            <a:avLst/>
          </a:prstGeom>
        </p:spPr>
      </p:pic>
      <p:pic>
        <p:nvPicPr>
          <p:cNvPr id="13" name="Afbeelding 12" descr="Afbeelding met silhouet&#10;&#10;Automatisch gegenereerde beschrijving">
            <a:extLst>
              <a:ext uri="{FF2B5EF4-FFF2-40B4-BE49-F238E27FC236}">
                <a16:creationId xmlns:a16="http://schemas.microsoft.com/office/drawing/2014/main" id="{CAE9279F-E357-4867-8947-6AD96D154AF4}"/>
              </a:ext>
            </a:extLst>
          </p:cNvPr>
          <p:cNvPicPr>
            <a:picLocks noChangeAspect="1"/>
          </p:cNvPicPr>
          <p:nvPr/>
        </p:nvPicPr>
        <p:blipFill>
          <a:blip r:embed="rId6"/>
          <a:stretch>
            <a:fillRect/>
          </a:stretch>
        </p:blipFill>
        <p:spPr>
          <a:xfrm>
            <a:off x="2774132" y="2666752"/>
            <a:ext cx="1917225" cy="2235583"/>
          </a:xfrm>
          <a:prstGeom prst="rect">
            <a:avLst/>
          </a:prstGeom>
          <a:effectLst>
            <a:outerShdw blurRad="50800" dist="38100" algn="l" rotWithShape="0">
              <a:prstClr val="black">
                <a:alpha val="40000"/>
              </a:prstClr>
            </a:outerShdw>
          </a:effectLst>
        </p:spPr>
      </p:pic>
      <p:sp>
        <p:nvSpPr>
          <p:cNvPr id="14" name="Titel 1">
            <a:extLst>
              <a:ext uri="{FF2B5EF4-FFF2-40B4-BE49-F238E27FC236}">
                <a16:creationId xmlns:a16="http://schemas.microsoft.com/office/drawing/2014/main" id="{EE2E7D24-BF5B-4149-930E-5F097A16F32A}"/>
              </a:ext>
            </a:extLst>
          </p:cNvPr>
          <p:cNvSpPr txBox="1">
            <a:spLocks/>
          </p:cNvSpPr>
          <p:nvPr/>
        </p:nvSpPr>
        <p:spPr>
          <a:xfrm>
            <a:off x="4602278" y="601386"/>
            <a:ext cx="4060029" cy="641927"/>
          </a:xfrm>
          <a:prstGeom prst="rect">
            <a:avLst/>
          </a:prstGeom>
        </p:spPr>
        <p:txBody>
          <a:bodyPr vert="horz" lIns="91440" tIns="45720" rIns="91440" bIns="45720" rtlCol="0" anchor="b">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defTabSz="914400">
              <a:spcAft>
                <a:spcPts val="600"/>
              </a:spcAft>
            </a:pPr>
            <a:r>
              <a:rPr lang="nl-NL" altLang="en-US" sz="3700" spc="-50">
                <a:solidFill>
                  <a:schemeClr val="tx1"/>
                </a:solidFill>
                <a:latin typeface="+mn-lt"/>
              </a:rPr>
              <a:t>Leren (in de praktijk)</a:t>
            </a:r>
          </a:p>
        </p:txBody>
      </p:sp>
    </p:spTree>
    <p:extLst>
      <p:ext uri="{BB962C8B-B14F-4D97-AF65-F5344CB8AC3E}">
        <p14:creationId xmlns:p14="http://schemas.microsoft.com/office/powerpoint/2010/main" val="334380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789C0D1-EF39-4D54-9E97-C9238BCE4AD0}"/>
              </a:ext>
            </a:extLst>
          </p:cNvPr>
          <p:cNvSpPr txBox="1">
            <a:spLocks/>
          </p:cNvSpPr>
          <p:nvPr/>
        </p:nvSpPr>
        <p:spPr>
          <a:xfrm>
            <a:off x="822960" y="1555845"/>
            <a:ext cx="7543800" cy="291367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Aft>
                <a:spcPts val="450"/>
              </a:spcAft>
            </a:pPr>
            <a:r>
              <a:rPr lang="nl-NL" dirty="0"/>
              <a:t>Van WERKPLEK en OPLEIDINGSINSTITUUT en wellicht ook DAARBUITEN</a:t>
            </a:r>
          </a:p>
          <a:p>
            <a:pPr>
              <a:spcAft>
                <a:spcPts val="450"/>
              </a:spcAft>
            </a:pPr>
            <a:endParaRPr lang="nl-NL" dirty="0">
              <a:latin typeface="+mj-lt"/>
            </a:endParaRPr>
          </a:p>
          <a:p>
            <a:pPr>
              <a:spcAft>
                <a:spcPts val="450"/>
              </a:spcAft>
            </a:pPr>
            <a:endParaRPr lang="nl-NL" dirty="0">
              <a:latin typeface="+mj-lt"/>
            </a:endParaRPr>
          </a:p>
        </p:txBody>
      </p:sp>
      <p:sp>
        <p:nvSpPr>
          <p:cNvPr id="3" name="Rechthoek 2">
            <a:extLst>
              <a:ext uri="{FF2B5EF4-FFF2-40B4-BE49-F238E27FC236}">
                <a16:creationId xmlns:a16="http://schemas.microsoft.com/office/drawing/2014/main" id="{B61E1CFB-8471-4580-B051-0DB9A3B20061}"/>
              </a:ext>
            </a:extLst>
          </p:cNvPr>
          <p:cNvSpPr/>
          <p:nvPr/>
        </p:nvSpPr>
        <p:spPr>
          <a:xfrm>
            <a:off x="1242409" y="2354807"/>
            <a:ext cx="6864017" cy="1711366"/>
          </a:xfrm>
          <a:prstGeom prst="rect">
            <a:avLst/>
          </a:prstGeom>
        </p:spPr>
        <p:txBody>
          <a:bodyPr wrap="square">
            <a:spAutoFit/>
          </a:bodyPr>
          <a:lstStyle/>
          <a:p>
            <a:pPr defTabSz="342900" fontAlgn="base">
              <a:lnSpc>
                <a:spcPct val="150000"/>
              </a:lnSpc>
              <a:spcBef>
                <a:spcPct val="0"/>
              </a:spcBef>
              <a:spcAft>
                <a:spcPct val="0"/>
              </a:spcAft>
            </a:pPr>
            <a:r>
              <a:rPr lang="nl-NL" sz="1800" i="1" dirty="0">
                <a:solidFill>
                  <a:srgbClr val="000000"/>
                </a:solidFill>
                <a:cs typeface="Times New Roman" panose="02020603050405020304" pitchFamily="18" charset="0"/>
              </a:rPr>
              <a:t>= </a:t>
            </a:r>
            <a:r>
              <a:rPr lang="nl-NL" sz="1800" dirty="0">
                <a:solidFill>
                  <a:srgbClr val="000000"/>
                </a:solidFill>
                <a:cs typeface="Times New Roman" panose="02020603050405020304" pitchFamily="18" charset="0"/>
              </a:rPr>
              <a:t>de verzameling van binnen de </a:t>
            </a:r>
            <a:r>
              <a:rPr lang="nl-NL" sz="1800" dirty="0">
                <a:solidFill>
                  <a:srgbClr val="C00000"/>
                </a:solidFill>
                <a:cs typeface="Times New Roman" panose="02020603050405020304" pitchFamily="18" charset="0"/>
              </a:rPr>
              <a:t>context van de werkplek of het opleidingsinstituut</a:t>
            </a:r>
            <a:r>
              <a:rPr lang="nl-NL" sz="1800" dirty="0">
                <a:solidFill>
                  <a:srgbClr val="000000"/>
                </a:solidFill>
                <a:cs typeface="Times New Roman" panose="02020603050405020304" pitchFamily="18" charset="0"/>
              </a:rPr>
              <a:t> passende activiteiten waarmee een student leraar wordt. …. Ofwel welke mogelijkheden gaan gebruikt worden… of nog anders; welke </a:t>
            </a:r>
            <a:r>
              <a:rPr lang="nl-NL" sz="1800" b="1" i="1" dirty="0">
                <a:solidFill>
                  <a:srgbClr val="000000"/>
                </a:solidFill>
                <a:cs typeface="Times New Roman" panose="02020603050405020304" pitchFamily="18" charset="0"/>
              </a:rPr>
              <a:t>affordance</a:t>
            </a:r>
            <a:r>
              <a:rPr lang="nl-NL" sz="1800" dirty="0">
                <a:solidFill>
                  <a:srgbClr val="000000"/>
                </a:solidFill>
                <a:cs typeface="Times New Roman" panose="02020603050405020304" pitchFamily="18" charset="0"/>
              </a:rPr>
              <a:t> is van betekenis… </a:t>
            </a:r>
          </a:p>
        </p:txBody>
      </p:sp>
      <p:sp>
        <p:nvSpPr>
          <p:cNvPr id="4" name="Title 1">
            <a:extLst>
              <a:ext uri="{FF2B5EF4-FFF2-40B4-BE49-F238E27FC236}">
                <a16:creationId xmlns:a16="http://schemas.microsoft.com/office/drawing/2014/main" id="{347C7B2C-616E-4807-BA40-AA66D66C9BFC}"/>
              </a:ext>
            </a:extLst>
          </p:cNvPr>
          <p:cNvSpPr txBox="1">
            <a:spLocks/>
          </p:cNvSpPr>
          <p:nvPr/>
        </p:nvSpPr>
        <p:spPr>
          <a:xfrm>
            <a:off x="628650" y="453006"/>
            <a:ext cx="7886700" cy="8150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Curriculum</a:t>
            </a:r>
            <a:endParaRPr lang="en-US" b="1" dirty="0">
              <a:latin typeface="+mn-lt"/>
            </a:endParaRPr>
          </a:p>
        </p:txBody>
      </p:sp>
    </p:spTree>
    <p:extLst>
      <p:ext uri="{BB962C8B-B14F-4D97-AF65-F5344CB8AC3E}">
        <p14:creationId xmlns:p14="http://schemas.microsoft.com/office/powerpoint/2010/main" val="335322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664B9090-C164-41DD-B027-007219DC7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752" y="551911"/>
            <a:ext cx="2088525" cy="1934957"/>
          </a:xfrm>
          <a:prstGeom prst="rect">
            <a:avLst/>
          </a:prstGeom>
        </p:spPr>
      </p:pic>
      <p:pic>
        <p:nvPicPr>
          <p:cNvPr id="3" name="Afbeelding 2">
            <a:extLst>
              <a:ext uri="{FF2B5EF4-FFF2-40B4-BE49-F238E27FC236}">
                <a16:creationId xmlns:a16="http://schemas.microsoft.com/office/drawing/2014/main" id="{89395592-EC36-4A9B-AF60-382E9C060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01" y="3010181"/>
            <a:ext cx="2002229" cy="1364533"/>
          </a:xfrm>
          <a:prstGeom prst="rect">
            <a:avLst/>
          </a:prstGeom>
        </p:spPr>
      </p:pic>
      <p:sp>
        <p:nvSpPr>
          <p:cNvPr id="4" name="Rectangle 3">
            <a:extLst>
              <a:ext uri="{FF2B5EF4-FFF2-40B4-BE49-F238E27FC236}">
                <a16:creationId xmlns:a16="http://schemas.microsoft.com/office/drawing/2014/main" id="{FE35DCAD-045C-4023-93EC-AB8BF161CD21}"/>
              </a:ext>
            </a:extLst>
          </p:cNvPr>
          <p:cNvSpPr txBox="1">
            <a:spLocks noChangeArrowheads="1"/>
          </p:cNvSpPr>
          <p:nvPr/>
        </p:nvSpPr>
        <p:spPr bwMode="auto">
          <a:xfrm>
            <a:off x="2209869" y="1892057"/>
            <a:ext cx="1826027" cy="162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rtl="0" eaLnBrk="1" fontAlgn="base" hangingPunct="1">
              <a:lnSpc>
                <a:spcPct val="100000"/>
              </a:lnSpc>
              <a:spcBef>
                <a:spcPts val="0"/>
              </a:spcBef>
              <a:spcAft>
                <a:spcPct val="0"/>
              </a:spcAft>
              <a:buClr>
                <a:schemeClr val="accent1"/>
              </a:buClr>
              <a:buFont typeface="Verdana" pitchFamily="34" charset="0"/>
              <a:buChar char="•"/>
              <a:defRPr sz="1600" b="0" i="0" baseline="0">
                <a:solidFill>
                  <a:schemeClr val="tx1"/>
                </a:solidFill>
                <a:latin typeface="Verdana" pitchFamily="34" charset="0"/>
                <a:ea typeface="+mn-ea"/>
                <a:cs typeface="+mn-cs"/>
              </a:defRPr>
            </a:lvl1pPr>
            <a:lvl2pPr marL="360000" indent="-180000" algn="l" rtl="0" eaLnBrk="1" fontAlgn="base" hangingPunct="1">
              <a:lnSpc>
                <a:spcPct val="100000"/>
              </a:lnSpc>
              <a:spcBef>
                <a:spcPts val="0"/>
              </a:spcBef>
              <a:spcAft>
                <a:spcPct val="0"/>
              </a:spcAft>
              <a:buClr>
                <a:schemeClr val="accent1"/>
              </a:buClr>
              <a:buChar char="–"/>
              <a:defRPr sz="1600" b="0" i="0" baseline="0">
                <a:solidFill>
                  <a:schemeClr val="tx1"/>
                </a:solidFill>
                <a:latin typeface="Verdana" pitchFamily="34" charset="0"/>
              </a:defRPr>
            </a:lvl2pPr>
            <a:lvl3pPr marL="540000" indent="-180000" algn="l" rtl="0" eaLnBrk="1" fontAlgn="base" hangingPunct="1">
              <a:lnSpc>
                <a:spcPct val="100000"/>
              </a:lnSpc>
              <a:spcBef>
                <a:spcPts val="0"/>
              </a:spcBef>
              <a:spcAft>
                <a:spcPct val="0"/>
              </a:spcAft>
              <a:buClr>
                <a:schemeClr val="accent1"/>
              </a:buClr>
              <a:buChar char="–"/>
              <a:defRPr sz="1600" b="0" i="0" baseline="0">
                <a:solidFill>
                  <a:schemeClr val="tx1"/>
                </a:solidFill>
                <a:latin typeface="Verdana" pitchFamily="34" charset="0"/>
              </a:defRPr>
            </a:lvl3pPr>
            <a:lvl4pPr marL="720000" indent="-180000" algn="l" rtl="0" eaLnBrk="1" fontAlgn="base" hangingPunct="1">
              <a:lnSpc>
                <a:spcPct val="100000"/>
              </a:lnSpc>
              <a:spcBef>
                <a:spcPts val="0"/>
              </a:spcBef>
              <a:spcAft>
                <a:spcPct val="0"/>
              </a:spcAft>
              <a:buClr>
                <a:schemeClr val="accent1"/>
              </a:buClr>
              <a:buChar char="–"/>
              <a:defRPr sz="1600" b="0" i="0" baseline="0">
                <a:solidFill>
                  <a:schemeClr val="tx1"/>
                </a:solidFill>
                <a:latin typeface="Verdana" pitchFamily="34" charset="0"/>
              </a:defRPr>
            </a:lvl4pPr>
            <a:lvl5pPr marL="900000" indent="-180000" algn="l" rtl="0" eaLnBrk="1" fontAlgn="base" hangingPunct="1">
              <a:spcBef>
                <a:spcPts val="0"/>
              </a:spcBef>
              <a:spcAft>
                <a:spcPct val="0"/>
              </a:spcAft>
              <a:buClr>
                <a:schemeClr val="accent1"/>
              </a:buClr>
              <a:buFont typeface="Arial" pitchFamily="34" charset="0"/>
              <a:buChar char="–"/>
              <a:defRPr sz="1600" baseline="0">
                <a:solidFill>
                  <a:schemeClr val="tx1"/>
                </a:solidFill>
                <a:latin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35000" indent="-135000">
              <a:spcAft>
                <a:spcPts val="450"/>
              </a:spcAft>
              <a:buClr>
                <a:srgbClr val="C7002B"/>
              </a:buClr>
              <a:buNone/>
              <a:defRPr/>
            </a:pPr>
            <a:r>
              <a:rPr lang="nl-NL" sz="1800" kern="0" dirty="0">
                <a:solidFill>
                  <a:srgbClr val="000000"/>
                </a:solidFill>
                <a:latin typeface="Calibri" panose="020F0502020204030204"/>
              </a:rPr>
              <a:t>Inhoud</a:t>
            </a:r>
          </a:p>
          <a:p>
            <a:pPr marL="135000" indent="-135000">
              <a:spcAft>
                <a:spcPts val="450"/>
              </a:spcAft>
              <a:buClr>
                <a:srgbClr val="C7002B"/>
              </a:buClr>
              <a:buNone/>
              <a:defRPr/>
            </a:pPr>
            <a:endParaRPr lang="nl-NL" sz="1000" kern="0" dirty="0">
              <a:solidFill>
                <a:srgbClr val="000000"/>
              </a:solidFill>
              <a:latin typeface="Calibri" panose="020F0502020204030204"/>
            </a:endParaRPr>
          </a:p>
          <a:p>
            <a:pPr marL="135000" indent="-135000">
              <a:spcAft>
                <a:spcPts val="450"/>
              </a:spcAft>
              <a:buClr>
                <a:srgbClr val="C7002B"/>
              </a:buClr>
              <a:buNone/>
              <a:defRPr/>
            </a:pPr>
            <a:r>
              <a:rPr lang="nl-NL" sz="1800" kern="0" dirty="0">
                <a:solidFill>
                  <a:srgbClr val="000000"/>
                </a:solidFill>
                <a:latin typeface="Calibri" panose="020F0502020204030204"/>
              </a:rPr>
              <a:t>Sociale omgeving</a:t>
            </a:r>
          </a:p>
          <a:p>
            <a:pPr marL="135000" indent="-135000">
              <a:spcAft>
                <a:spcPts val="450"/>
              </a:spcAft>
              <a:buClr>
                <a:srgbClr val="C7002B"/>
              </a:buClr>
              <a:buNone/>
              <a:defRPr/>
            </a:pPr>
            <a:endParaRPr lang="nl-NL" sz="1000" kern="0" dirty="0">
              <a:solidFill>
                <a:srgbClr val="000000"/>
              </a:solidFill>
              <a:latin typeface="Calibri" panose="020F0502020204030204"/>
            </a:endParaRPr>
          </a:p>
          <a:p>
            <a:pPr marL="135000" indent="-135000">
              <a:spcAft>
                <a:spcPts val="450"/>
              </a:spcAft>
              <a:buClr>
                <a:srgbClr val="C7002B"/>
              </a:buClr>
              <a:buNone/>
              <a:defRPr/>
            </a:pPr>
            <a:r>
              <a:rPr lang="nl-NL" sz="1800" kern="0" dirty="0">
                <a:solidFill>
                  <a:srgbClr val="000000"/>
                </a:solidFill>
                <a:latin typeface="Calibri" panose="020F0502020204030204"/>
              </a:rPr>
              <a:t>Informatie / kennis</a:t>
            </a:r>
          </a:p>
        </p:txBody>
      </p:sp>
      <p:sp>
        <p:nvSpPr>
          <p:cNvPr id="5" name="Title 1">
            <a:extLst>
              <a:ext uri="{FF2B5EF4-FFF2-40B4-BE49-F238E27FC236}">
                <a16:creationId xmlns:a16="http://schemas.microsoft.com/office/drawing/2014/main" id="{7A741B67-068A-4CFD-B2C9-90DB61A5D763}"/>
              </a:ext>
            </a:extLst>
          </p:cNvPr>
          <p:cNvSpPr txBox="1">
            <a:spLocks/>
          </p:cNvSpPr>
          <p:nvPr/>
        </p:nvSpPr>
        <p:spPr>
          <a:xfrm>
            <a:off x="4417168" y="376842"/>
            <a:ext cx="3615962" cy="1143956"/>
          </a:xfrm>
          <a:prstGeom prst="rect">
            <a:avLst/>
          </a:prstGeom>
        </p:spPr>
        <p:txBody>
          <a:bodyPr vert="horz" lIns="68580" tIns="34290" rIns="68580" bIns="3429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dirty="0">
                <a:latin typeface="+mn-lt"/>
              </a:rPr>
              <a:t>AFFORDANCE </a:t>
            </a:r>
            <a:r>
              <a:rPr lang="en-US" sz="4000" i="1" dirty="0">
                <a:latin typeface="+mn-lt"/>
              </a:rPr>
              <a:t>op school</a:t>
            </a:r>
          </a:p>
        </p:txBody>
      </p:sp>
      <p:sp>
        <p:nvSpPr>
          <p:cNvPr id="6" name="TextBox 1">
            <a:extLst>
              <a:ext uri="{FF2B5EF4-FFF2-40B4-BE49-F238E27FC236}">
                <a16:creationId xmlns:a16="http://schemas.microsoft.com/office/drawing/2014/main" id="{E6E3CE85-FFF4-4607-AF29-EB08A0212606}"/>
              </a:ext>
            </a:extLst>
          </p:cNvPr>
          <p:cNvSpPr txBox="1"/>
          <p:nvPr/>
        </p:nvSpPr>
        <p:spPr>
          <a:xfrm>
            <a:off x="4749527" y="2024903"/>
            <a:ext cx="2951243" cy="1321367"/>
          </a:xfrm>
          <a:prstGeom prst="rect">
            <a:avLst/>
          </a:prstGeom>
        </p:spPr>
        <p:txBody>
          <a:bodyPr vert="horz" lIns="0" tIns="34290" rIns="0" bIns="34290" rtlCol="0">
            <a:normAutofit/>
          </a:bodyPr>
          <a:lstStyle/>
          <a:p>
            <a:pPr marL="285750" indent="-285750" algn="ctr" fontAlgn="base">
              <a:lnSpc>
                <a:spcPct val="90000"/>
              </a:lnSpc>
              <a:spcBef>
                <a:spcPct val="0"/>
              </a:spcBef>
              <a:spcAft>
                <a:spcPts val="450"/>
              </a:spcAft>
              <a:buClr>
                <a:srgbClr val="F07F09"/>
              </a:buClr>
              <a:buFont typeface="Arial" panose="020B0604020202020204" pitchFamily="34" charset="0"/>
              <a:buChar char="•"/>
            </a:pPr>
            <a:r>
              <a:rPr lang="nl-NL" sz="1600" dirty="0">
                <a:latin typeface="Calibri" panose="020F0502020204030204"/>
              </a:rPr>
              <a:t>Activiteiten met leerlingen</a:t>
            </a:r>
          </a:p>
          <a:p>
            <a:pPr marL="285750" indent="-285750" algn="ctr" fontAlgn="base">
              <a:lnSpc>
                <a:spcPct val="90000"/>
              </a:lnSpc>
              <a:spcBef>
                <a:spcPct val="0"/>
              </a:spcBef>
              <a:spcAft>
                <a:spcPts val="450"/>
              </a:spcAft>
              <a:buClr>
                <a:srgbClr val="F07F09"/>
              </a:buClr>
              <a:buFont typeface="Arial" panose="020B0604020202020204" pitchFamily="34" charset="0"/>
              <a:buChar char="•"/>
            </a:pPr>
            <a:r>
              <a:rPr lang="nl-NL" sz="1600" dirty="0">
                <a:latin typeface="Calibri" panose="020F0502020204030204"/>
              </a:rPr>
              <a:t>Activiteiten op schoolniveau</a:t>
            </a:r>
          </a:p>
          <a:p>
            <a:pPr marL="285750" indent="-285750" algn="ctr" fontAlgn="base">
              <a:lnSpc>
                <a:spcPct val="90000"/>
              </a:lnSpc>
              <a:spcBef>
                <a:spcPct val="0"/>
              </a:spcBef>
              <a:spcAft>
                <a:spcPts val="450"/>
              </a:spcAft>
              <a:buClr>
                <a:srgbClr val="F07F09"/>
              </a:buClr>
              <a:buFont typeface="Arial" panose="020B0604020202020204" pitchFamily="34" charset="0"/>
              <a:buChar char="•"/>
            </a:pPr>
            <a:r>
              <a:rPr lang="nl-NL" sz="1600" dirty="0">
                <a:latin typeface="Calibri" panose="020F0502020204030204"/>
              </a:rPr>
              <a:t>Professionaliseringsactiviteiten</a:t>
            </a:r>
          </a:p>
          <a:p>
            <a:pPr marL="285750" indent="-285750" algn="ctr" fontAlgn="base">
              <a:lnSpc>
                <a:spcPct val="90000"/>
              </a:lnSpc>
              <a:spcBef>
                <a:spcPct val="0"/>
              </a:spcBef>
              <a:spcAft>
                <a:spcPts val="450"/>
              </a:spcAft>
              <a:buClr>
                <a:srgbClr val="F07F09"/>
              </a:buClr>
              <a:buFont typeface="Arial" panose="020B0604020202020204" pitchFamily="34" charset="0"/>
              <a:buChar char="•"/>
            </a:pPr>
            <a:r>
              <a:rPr lang="nl-NL" sz="1600" dirty="0">
                <a:latin typeface="Calibri" panose="020F0502020204030204"/>
              </a:rPr>
              <a:t>Activiteiten met bronnen</a:t>
            </a:r>
          </a:p>
          <a:p>
            <a:pPr fontAlgn="base">
              <a:lnSpc>
                <a:spcPct val="90000"/>
              </a:lnSpc>
              <a:spcBef>
                <a:spcPct val="0"/>
              </a:spcBef>
              <a:spcAft>
                <a:spcPts val="450"/>
              </a:spcAft>
              <a:buClr>
                <a:srgbClr val="F07F09"/>
              </a:buClr>
            </a:pPr>
            <a:endParaRPr lang="nl-NL" sz="1650" dirty="0">
              <a:solidFill>
                <a:prstClr val="black">
                  <a:lumMod val="75000"/>
                  <a:lumOff val="25000"/>
                </a:prstClr>
              </a:solidFill>
              <a:latin typeface="Calibri" panose="020F0502020204030204"/>
            </a:endParaRPr>
          </a:p>
          <a:p>
            <a:pPr fontAlgn="base">
              <a:lnSpc>
                <a:spcPct val="90000"/>
              </a:lnSpc>
              <a:spcBef>
                <a:spcPct val="0"/>
              </a:spcBef>
              <a:spcAft>
                <a:spcPts val="450"/>
              </a:spcAft>
              <a:buClr>
                <a:srgbClr val="F07F09"/>
              </a:buClr>
            </a:pPr>
            <a:endParaRPr lang="nl-NL" sz="1650" dirty="0">
              <a:solidFill>
                <a:prstClr val="black">
                  <a:lumMod val="75000"/>
                  <a:lumOff val="25000"/>
                </a:prstClr>
              </a:solidFill>
              <a:latin typeface="Calibri" panose="020F0502020204030204"/>
            </a:endParaRPr>
          </a:p>
          <a:p>
            <a:pPr fontAlgn="base">
              <a:lnSpc>
                <a:spcPct val="90000"/>
              </a:lnSpc>
              <a:spcBef>
                <a:spcPct val="0"/>
              </a:spcBef>
              <a:spcAft>
                <a:spcPts val="450"/>
              </a:spcAft>
              <a:buClr>
                <a:srgbClr val="F07F09"/>
              </a:buClr>
            </a:pPr>
            <a:endParaRPr lang="nl-NL" sz="1650" dirty="0">
              <a:solidFill>
                <a:prstClr val="black">
                  <a:lumMod val="75000"/>
                  <a:lumOff val="25000"/>
                </a:prstClr>
              </a:solidFill>
              <a:latin typeface="Calibri" panose="020F0502020204030204"/>
            </a:endParaRPr>
          </a:p>
        </p:txBody>
      </p:sp>
      <p:sp>
        <p:nvSpPr>
          <p:cNvPr id="7" name="Rechthoek 6">
            <a:extLst>
              <a:ext uri="{FF2B5EF4-FFF2-40B4-BE49-F238E27FC236}">
                <a16:creationId xmlns:a16="http://schemas.microsoft.com/office/drawing/2014/main" id="{61ABD94D-74D7-49DA-9171-1DE43B798076}"/>
              </a:ext>
            </a:extLst>
          </p:cNvPr>
          <p:cNvSpPr/>
          <p:nvPr/>
        </p:nvSpPr>
        <p:spPr>
          <a:xfrm>
            <a:off x="6559708" y="3153760"/>
            <a:ext cx="2282124" cy="761747"/>
          </a:xfrm>
          <a:prstGeom prst="rect">
            <a:avLst/>
          </a:prstGeom>
          <a:noFill/>
        </p:spPr>
        <p:txBody>
          <a:bodyPr wrap="square" lIns="68580" tIns="34290" rIns="68580" bIns="34290">
            <a:spAutoFit/>
          </a:bodyPr>
          <a:lstStyle/>
          <a:p>
            <a:pPr algn="ctr" defTabSz="342900">
              <a:spcAft>
                <a:spcPts val="450"/>
              </a:spcAft>
            </a:pPr>
            <a:r>
              <a:rPr lang="nl-NL" sz="4500" b="1" dirty="0">
                <a:ln w="9525">
                  <a:solidFill>
                    <a:prstClr val="white"/>
                  </a:solidFill>
                  <a:prstDash val="solid"/>
                </a:ln>
                <a:solidFill>
                  <a:srgbClr val="F07F09"/>
                </a:solidFill>
                <a:effectLst>
                  <a:outerShdw blurRad="12700" dist="38100" dir="2700000" algn="tl" rotWithShape="0">
                    <a:prstClr val="white">
                      <a:lumMod val="50000"/>
                    </a:prstClr>
                  </a:outerShdw>
                </a:effectLst>
                <a:latin typeface="Freestyle Script" panose="030804020302050B0404" pitchFamily="66" charset="0"/>
              </a:rPr>
              <a:t>MAG</a:t>
            </a:r>
          </a:p>
        </p:txBody>
      </p:sp>
      <p:sp>
        <p:nvSpPr>
          <p:cNvPr id="8" name="Rechthoek 7">
            <a:extLst>
              <a:ext uri="{FF2B5EF4-FFF2-40B4-BE49-F238E27FC236}">
                <a16:creationId xmlns:a16="http://schemas.microsoft.com/office/drawing/2014/main" id="{8D461056-108C-497E-BDAF-5158DCEAF2F0}"/>
              </a:ext>
            </a:extLst>
          </p:cNvPr>
          <p:cNvSpPr/>
          <p:nvPr/>
        </p:nvSpPr>
        <p:spPr>
          <a:xfrm>
            <a:off x="6146758" y="3707722"/>
            <a:ext cx="2282124" cy="761747"/>
          </a:xfrm>
          <a:prstGeom prst="rect">
            <a:avLst/>
          </a:prstGeom>
          <a:noFill/>
        </p:spPr>
        <p:txBody>
          <a:bodyPr wrap="square" lIns="68580" tIns="34290" rIns="68580" bIns="34290">
            <a:spAutoFit/>
          </a:bodyPr>
          <a:lstStyle/>
          <a:p>
            <a:pPr algn="ctr" defTabSz="342900">
              <a:spcAft>
                <a:spcPts val="450"/>
              </a:spcAft>
            </a:pPr>
            <a:r>
              <a:rPr lang="nl-NL" sz="4500" b="1" dirty="0">
                <a:ln w="9525">
                  <a:solidFill>
                    <a:prstClr val="white"/>
                  </a:solidFill>
                  <a:prstDash val="solid"/>
                </a:ln>
                <a:solidFill>
                  <a:srgbClr val="00B050"/>
                </a:solidFill>
                <a:effectLst>
                  <a:outerShdw blurRad="12700" dist="38100" dir="2700000" algn="tl" rotWithShape="0">
                    <a:prstClr val="white">
                      <a:lumMod val="50000"/>
                    </a:prstClr>
                  </a:outerShdw>
                </a:effectLst>
                <a:latin typeface="Freestyle Script" panose="030804020302050B0404" pitchFamily="66" charset="0"/>
              </a:rPr>
              <a:t>MOET</a:t>
            </a:r>
          </a:p>
        </p:txBody>
      </p:sp>
      <p:sp>
        <p:nvSpPr>
          <p:cNvPr id="9" name="Rechthoek 8">
            <a:extLst>
              <a:ext uri="{FF2B5EF4-FFF2-40B4-BE49-F238E27FC236}">
                <a16:creationId xmlns:a16="http://schemas.microsoft.com/office/drawing/2014/main" id="{A52236B9-A6EB-46AB-9EC5-DC3A12275FD4}"/>
              </a:ext>
            </a:extLst>
          </p:cNvPr>
          <p:cNvSpPr/>
          <p:nvPr/>
        </p:nvSpPr>
        <p:spPr>
          <a:xfrm>
            <a:off x="6133715" y="4261684"/>
            <a:ext cx="2282124" cy="761747"/>
          </a:xfrm>
          <a:prstGeom prst="rect">
            <a:avLst/>
          </a:prstGeom>
          <a:noFill/>
        </p:spPr>
        <p:txBody>
          <a:bodyPr wrap="square" lIns="68580" tIns="34290" rIns="68580" bIns="34290">
            <a:spAutoFit/>
          </a:bodyPr>
          <a:lstStyle/>
          <a:p>
            <a:pPr algn="ctr" defTabSz="342900">
              <a:spcAft>
                <a:spcPts val="450"/>
              </a:spcAft>
            </a:pPr>
            <a:r>
              <a:rPr lang="nl-NL" sz="45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Freestyle Script" panose="030804020302050B0404" pitchFamily="66" charset="0"/>
              </a:rPr>
              <a:t>NIET</a:t>
            </a:r>
          </a:p>
        </p:txBody>
      </p:sp>
    </p:spTree>
    <p:extLst>
      <p:ext uri="{BB962C8B-B14F-4D97-AF65-F5344CB8AC3E}">
        <p14:creationId xmlns:p14="http://schemas.microsoft.com/office/powerpoint/2010/main" val="120336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F8373DA-0067-4EB9-8846-173B62873350}"/>
              </a:ext>
            </a:extLst>
          </p:cNvPr>
          <p:cNvPicPr>
            <a:picLocks noGrp="1" noChangeAspect="1"/>
          </p:cNvPicPr>
          <p:nvPr>
            <p:ph idx="1"/>
          </p:nvPr>
        </p:nvPicPr>
        <p:blipFill>
          <a:blip r:embed="rId3"/>
          <a:stretch>
            <a:fillRect/>
          </a:stretch>
        </p:blipFill>
        <p:spPr>
          <a:xfrm>
            <a:off x="0" y="0"/>
            <a:ext cx="9138777" cy="5143500"/>
          </a:xfrm>
          <a:effectLst>
            <a:outerShdw blurRad="50800" dist="38100" dir="5400000" algn="t" rotWithShape="0">
              <a:prstClr val="black">
                <a:alpha val="40000"/>
              </a:prstClr>
            </a:outerShdw>
          </a:effectLst>
        </p:spPr>
      </p:pic>
      <p:sp>
        <p:nvSpPr>
          <p:cNvPr id="3" name="Title 1">
            <a:extLst>
              <a:ext uri="{FF2B5EF4-FFF2-40B4-BE49-F238E27FC236}">
                <a16:creationId xmlns:a16="http://schemas.microsoft.com/office/drawing/2014/main" id="{FA455086-0227-4AAF-951C-AA1FDF32197E}"/>
              </a:ext>
            </a:extLst>
          </p:cNvPr>
          <p:cNvSpPr>
            <a:spLocks noGrp="1"/>
          </p:cNvSpPr>
          <p:nvPr>
            <p:ph type="title"/>
          </p:nvPr>
        </p:nvSpPr>
        <p:spPr>
          <a:xfrm>
            <a:off x="5566462" y="1126583"/>
            <a:ext cx="3040642" cy="1088068"/>
          </a:xfrm>
        </p:spPr>
        <p:txBody>
          <a:bodyPr vert="horz" lIns="68580" tIns="34290" rIns="68580" bIns="34290" rtlCol="0" anchor="b">
            <a:normAutofit/>
          </a:bodyPr>
          <a:lstStyle/>
          <a:p>
            <a:r>
              <a:rPr lang="en-US" sz="3500" b="1" dirty="0">
                <a:latin typeface="+mn-lt"/>
              </a:rPr>
              <a:t>AFFORDANCE </a:t>
            </a:r>
            <a:br>
              <a:rPr lang="en-US" sz="3500" b="1" dirty="0">
                <a:latin typeface="+mn-lt"/>
              </a:rPr>
            </a:br>
            <a:r>
              <a:rPr lang="en-US" sz="3500" i="1" dirty="0">
                <a:latin typeface="+mn-lt"/>
              </a:rPr>
              <a:t>op </a:t>
            </a:r>
            <a:r>
              <a:rPr lang="nl-NL" sz="3500" i="1" dirty="0">
                <a:latin typeface="+mn-lt"/>
              </a:rPr>
              <a:t>opleiding</a:t>
            </a:r>
          </a:p>
        </p:txBody>
      </p:sp>
      <p:sp>
        <p:nvSpPr>
          <p:cNvPr id="4" name="TextBox 1">
            <a:extLst>
              <a:ext uri="{FF2B5EF4-FFF2-40B4-BE49-F238E27FC236}">
                <a16:creationId xmlns:a16="http://schemas.microsoft.com/office/drawing/2014/main" id="{03D47B43-C81E-4F4B-B6AD-1ED999B9EBD1}"/>
              </a:ext>
            </a:extLst>
          </p:cNvPr>
          <p:cNvSpPr txBox="1"/>
          <p:nvPr/>
        </p:nvSpPr>
        <p:spPr>
          <a:xfrm>
            <a:off x="6057137" y="2355956"/>
            <a:ext cx="2277406" cy="1428695"/>
          </a:xfrm>
          <a:prstGeom prst="rect">
            <a:avLst/>
          </a:prstGeom>
        </p:spPr>
        <p:txBody>
          <a:bodyPr vert="horz" lIns="0" tIns="34290" rIns="0" bIns="34290" rtlCol="0">
            <a:normAutofit/>
          </a:bodyPr>
          <a:lstStyle/>
          <a:p>
            <a:pPr fontAlgn="base">
              <a:lnSpc>
                <a:spcPct val="90000"/>
              </a:lnSpc>
              <a:spcBef>
                <a:spcPct val="0"/>
              </a:spcBef>
              <a:spcAft>
                <a:spcPts val="450"/>
              </a:spcAft>
              <a:buClr>
                <a:srgbClr val="F07F09"/>
              </a:buClr>
              <a:defRPr/>
            </a:pPr>
            <a:r>
              <a:rPr lang="nl-NL" sz="1500" dirty="0">
                <a:latin typeface="Calibri" panose="020F0502020204030204"/>
              </a:rPr>
              <a:t>Colleges</a:t>
            </a:r>
          </a:p>
          <a:p>
            <a:pPr fontAlgn="base">
              <a:lnSpc>
                <a:spcPct val="90000"/>
              </a:lnSpc>
              <a:spcBef>
                <a:spcPct val="0"/>
              </a:spcBef>
              <a:spcAft>
                <a:spcPts val="450"/>
              </a:spcAft>
              <a:buClr>
                <a:srgbClr val="F07F09"/>
              </a:buClr>
              <a:defRPr/>
            </a:pPr>
            <a:r>
              <a:rPr lang="nl-NL" sz="1500" dirty="0">
                <a:latin typeface="Calibri" panose="020F0502020204030204"/>
              </a:rPr>
              <a:t>Lessen</a:t>
            </a:r>
          </a:p>
          <a:p>
            <a:pPr fontAlgn="base">
              <a:lnSpc>
                <a:spcPct val="90000"/>
              </a:lnSpc>
              <a:spcBef>
                <a:spcPct val="0"/>
              </a:spcBef>
              <a:spcAft>
                <a:spcPts val="450"/>
              </a:spcAft>
              <a:buClr>
                <a:srgbClr val="F07F09"/>
              </a:buClr>
              <a:defRPr/>
            </a:pPr>
            <a:r>
              <a:rPr lang="nl-NL" sz="1500" dirty="0">
                <a:latin typeface="Calibri" panose="020F0502020204030204"/>
              </a:rPr>
              <a:t>Onderzoek</a:t>
            </a:r>
          </a:p>
          <a:p>
            <a:pPr fontAlgn="base">
              <a:lnSpc>
                <a:spcPct val="90000"/>
              </a:lnSpc>
              <a:spcBef>
                <a:spcPct val="0"/>
              </a:spcBef>
              <a:spcAft>
                <a:spcPts val="450"/>
              </a:spcAft>
              <a:buClr>
                <a:srgbClr val="F07F09"/>
              </a:buClr>
              <a:defRPr/>
            </a:pPr>
            <a:r>
              <a:rPr lang="nl-NL" sz="1500" dirty="0">
                <a:latin typeface="Calibri" panose="020F0502020204030204"/>
              </a:rPr>
              <a:t>Gebruik van bronnen</a:t>
            </a:r>
          </a:p>
          <a:p>
            <a:pPr fontAlgn="base">
              <a:lnSpc>
                <a:spcPct val="90000"/>
              </a:lnSpc>
              <a:spcBef>
                <a:spcPct val="0"/>
              </a:spcBef>
              <a:spcAft>
                <a:spcPts val="450"/>
              </a:spcAft>
              <a:buClr>
                <a:srgbClr val="F07F09"/>
              </a:buClr>
              <a:defRPr/>
            </a:pPr>
            <a:r>
              <a:rPr lang="nl-NL" sz="1500" dirty="0">
                <a:latin typeface="Calibri" panose="020F0502020204030204"/>
              </a:rPr>
              <a:t>…… </a:t>
            </a:r>
          </a:p>
          <a:p>
            <a:pPr fontAlgn="base">
              <a:lnSpc>
                <a:spcPct val="90000"/>
              </a:lnSpc>
              <a:spcBef>
                <a:spcPct val="0"/>
              </a:spcBef>
              <a:spcAft>
                <a:spcPts val="450"/>
              </a:spcAft>
              <a:buClr>
                <a:srgbClr val="F07F09"/>
              </a:buClr>
              <a:defRPr/>
            </a:pPr>
            <a:endParaRPr lang="nl-NL" sz="1650" dirty="0">
              <a:solidFill>
                <a:prstClr val="black">
                  <a:lumMod val="75000"/>
                  <a:lumOff val="25000"/>
                </a:prstClr>
              </a:solidFill>
              <a:latin typeface="Calibri" panose="020F0502020204030204"/>
            </a:endParaRPr>
          </a:p>
          <a:p>
            <a:pPr fontAlgn="base">
              <a:lnSpc>
                <a:spcPct val="90000"/>
              </a:lnSpc>
              <a:spcBef>
                <a:spcPct val="0"/>
              </a:spcBef>
              <a:spcAft>
                <a:spcPts val="450"/>
              </a:spcAft>
              <a:buClr>
                <a:srgbClr val="F07F09"/>
              </a:buClr>
              <a:defRPr/>
            </a:pPr>
            <a:endParaRPr lang="nl-NL" sz="1650" dirty="0">
              <a:solidFill>
                <a:prstClr val="black">
                  <a:lumMod val="75000"/>
                  <a:lumOff val="25000"/>
                </a:prstClr>
              </a:solidFill>
              <a:latin typeface="Calibri" panose="020F0502020204030204"/>
            </a:endParaRPr>
          </a:p>
          <a:p>
            <a:pPr fontAlgn="base">
              <a:lnSpc>
                <a:spcPct val="90000"/>
              </a:lnSpc>
              <a:spcBef>
                <a:spcPct val="0"/>
              </a:spcBef>
              <a:spcAft>
                <a:spcPts val="450"/>
              </a:spcAft>
              <a:buClr>
                <a:srgbClr val="F07F09"/>
              </a:buClr>
              <a:defRPr/>
            </a:pPr>
            <a:endParaRPr lang="nl-NL" sz="1650" dirty="0">
              <a:solidFill>
                <a:prstClr val="black">
                  <a:lumMod val="75000"/>
                  <a:lumOff val="25000"/>
                </a:prstClr>
              </a:solidFill>
              <a:latin typeface="Calibri" panose="020F0502020204030204"/>
            </a:endParaRPr>
          </a:p>
        </p:txBody>
      </p:sp>
      <p:pic>
        <p:nvPicPr>
          <p:cNvPr id="6" name="Afbeelding 5" descr="Afbeelding met tekst&#10;&#10;Automatisch gegenereerde beschrijving">
            <a:extLst>
              <a:ext uri="{FF2B5EF4-FFF2-40B4-BE49-F238E27FC236}">
                <a16:creationId xmlns:a16="http://schemas.microsoft.com/office/drawing/2014/main" id="{A2B896BF-D9E4-48D4-84AC-B863D6063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92" y="821912"/>
            <a:ext cx="2381897" cy="1848413"/>
          </a:xfrm>
          <a:prstGeom prst="rect">
            <a:avLst/>
          </a:prstGeom>
          <a:effectLst>
            <a:outerShdw blurRad="50800" dist="38100" dir="16200000" rotWithShape="0">
              <a:prstClr val="black">
                <a:alpha val="40000"/>
              </a:prstClr>
            </a:outerShdw>
          </a:effectLst>
        </p:spPr>
      </p:pic>
      <p:pic>
        <p:nvPicPr>
          <p:cNvPr id="7" name="Afbeelding 6" descr="Afbeelding met tekst&#10;&#10;Automatisch gegenereerde beschrijving">
            <a:extLst>
              <a:ext uri="{FF2B5EF4-FFF2-40B4-BE49-F238E27FC236}">
                <a16:creationId xmlns:a16="http://schemas.microsoft.com/office/drawing/2014/main" id="{BDD688C1-ABA4-47E8-A27C-D719ECEB4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014" y="3070303"/>
            <a:ext cx="1757453" cy="1009702"/>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83108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pic>
        <p:nvPicPr>
          <p:cNvPr id="3" name="Afbeelding 2" descr="Afbeelding met tekst&#10;&#10;Automatisch gegenereerde beschrijving">
            <a:extLst>
              <a:ext uri="{FF2B5EF4-FFF2-40B4-BE49-F238E27FC236}">
                <a16:creationId xmlns:a16="http://schemas.microsoft.com/office/drawing/2014/main" id="{81D3FFB1-0296-488D-9AD4-12281CC81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58" y="686847"/>
            <a:ext cx="4088720" cy="3529775"/>
          </a:xfrm>
          <a:prstGeom prst="rect">
            <a:avLst/>
          </a:prstGeom>
          <a:effectLst>
            <a:outerShdw blurRad="50800" dist="38100" dir="5400000" algn="t" rotWithShape="0">
              <a:prstClr val="black">
                <a:alpha val="40000"/>
              </a:prstClr>
            </a:outerShdw>
          </a:effectLst>
        </p:spPr>
      </p:pic>
      <p:sp>
        <p:nvSpPr>
          <p:cNvPr id="4" name="Title 1">
            <a:extLst>
              <a:ext uri="{FF2B5EF4-FFF2-40B4-BE49-F238E27FC236}">
                <a16:creationId xmlns:a16="http://schemas.microsoft.com/office/drawing/2014/main" id="{B5FF9391-F688-41F0-9E46-8645D7B7A7AD}"/>
              </a:ext>
            </a:extLst>
          </p:cNvPr>
          <p:cNvSpPr>
            <a:spLocks noGrp="1"/>
          </p:cNvSpPr>
          <p:nvPr>
            <p:ph type="title"/>
          </p:nvPr>
        </p:nvSpPr>
        <p:spPr>
          <a:xfrm>
            <a:off x="4572000" y="659821"/>
            <a:ext cx="4088720" cy="616322"/>
          </a:xfrm>
        </p:spPr>
        <p:txBody>
          <a:bodyPr vert="horz" lIns="68580" tIns="34290" rIns="68580" bIns="34290" rtlCol="0" anchor="b">
            <a:normAutofit/>
          </a:bodyPr>
          <a:lstStyle/>
          <a:p>
            <a:r>
              <a:rPr lang="en-US" b="1" dirty="0"/>
              <a:t>AFFORDANCE CREËREN</a:t>
            </a:r>
          </a:p>
        </p:txBody>
      </p:sp>
      <p:sp>
        <p:nvSpPr>
          <p:cNvPr id="6" name="TextBox 1">
            <a:extLst>
              <a:ext uri="{FF2B5EF4-FFF2-40B4-BE49-F238E27FC236}">
                <a16:creationId xmlns:a16="http://schemas.microsoft.com/office/drawing/2014/main" id="{0EC8DFE2-842E-4051-BE68-30C1E3EF426B}"/>
              </a:ext>
            </a:extLst>
          </p:cNvPr>
          <p:cNvSpPr txBox="1"/>
          <p:nvPr/>
        </p:nvSpPr>
        <p:spPr>
          <a:xfrm>
            <a:off x="4816227" y="1483677"/>
            <a:ext cx="3845379" cy="2752635"/>
          </a:xfrm>
          <a:prstGeom prst="rect">
            <a:avLst/>
          </a:prstGeom>
        </p:spPr>
        <p:txBody>
          <a:bodyPr vert="horz" lIns="0" tIns="34290" rIns="0" bIns="34290" rtlCol="0">
            <a:normAutofit lnSpcReduction="10000"/>
          </a:bodyPr>
          <a:lstStyle/>
          <a:p>
            <a:pPr fontAlgn="base">
              <a:lnSpc>
                <a:spcPct val="90000"/>
              </a:lnSpc>
              <a:spcBef>
                <a:spcPct val="0"/>
              </a:spcBef>
              <a:spcAft>
                <a:spcPts val="450"/>
              </a:spcAft>
              <a:buClr>
                <a:srgbClr val="F07F09"/>
              </a:buClr>
            </a:pPr>
            <a:r>
              <a:rPr lang="nl-NL">
                <a:latin typeface="Calibri" panose="020F0502020204030204"/>
              </a:rPr>
              <a:t>Onderzoeksactiviteiten</a:t>
            </a:r>
          </a:p>
          <a:p>
            <a:pPr fontAlgn="base">
              <a:lnSpc>
                <a:spcPct val="90000"/>
              </a:lnSpc>
              <a:spcBef>
                <a:spcPct val="0"/>
              </a:spcBef>
              <a:spcAft>
                <a:spcPts val="450"/>
              </a:spcAft>
              <a:buClr>
                <a:srgbClr val="F07F09"/>
              </a:buClr>
            </a:pPr>
            <a:r>
              <a:rPr lang="nl-NL">
                <a:latin typeface="Calibri" panose="020F0502020204030204"/>
              </a:rPr>
              <a:t>Intervisie, supervisie, peergroups</a:t>
            </a:r>
          </a:p>
          <a:p>
            <a:pPr fontAlgn="base">
              <a:lnSpc>
                <a:spcPct val="90000"/>
              </a:lnSpc>
              <a:spcBef>
                <a:spcPct val="0"/>
              </a:spcBef>
              <a:spcAft>
                <a:spcPts val="450"/>
              </a:spcAft>
              <a:buClr>
                <a:srgbClr val="F07F09"/>
              </a:buClr>
            </a:pPr>
            <a:r>
              <a:rPr lang="nl-NL">
                <a:latin typeface="Calibri" panose="020F0502020204030204"/>
              </a:rPr>
              <a:t>Begeleidings- en opleidingsactiviteiten</a:t>
            </a:r>
          </a:p>
          <a:p>
            <a:pPr fontAlgn="base">
              <a:lnSpc>
                <a:spcPct val="90000"/>
              </a:lnSpc>
              <a:spcBef>
                <a:spcPct val="0"/>
              </a:spcBef>
              <a:spcAft>
                <a:spcPts val="450"/>
              </a:spcAft>
              <a:buClr>
                <a:srgbClr val="F07F09"/>
              </a:buClr>
            </a:pPr>
            <a:r>
              <a:rPr lang="nl-NL">
                <a:latin typeface="Calibri" panose="020F0502020204030204"/>
              </a:rPr>
              <a:t>Simulaties</a:t>
            </a:r>
          </a:p>
          <a:p>
            <a:pPr fontAlgn="base">
              <a:lnSpc>
                <a:spcPct val="90000"/>
              </a:lnSpc>
              <a:spcBef>
                <a:spcPct val="0"/>
              </a:spcBef>
              <a:spcAft>
                <a:spcPts val="450"/>
              </a:spcAft>
              <a:buClr>
                <a:srgbClr val="F07F09"/>
              </a:buClr>
            </a:pPr>
            <a:r>
              <a:rPr lang="nl-NL">
                <a:latin typeface="Calibri" panose="020F0502020204030204"/>
              </a:rPr>
              <a:t>Lessonstudy</a:t>
            </a:r>
          </a:p>
          <a:p>
            <a:pPr fontAlgn="base">
              <a:lnSpc>
                <a:spcPct val="90000"/>
              </a:lnSpc>
              <a:spcBef>
                <a:spcPct val="0"/>
              </a:spcBef>
              <a:spcAft>
                <a:spcPts val="450"/>
              </a:spcAft>
              <a:buClr>
                <a:srgbClr val="F07F09"/>
              </a:buClr>
            </a:pPr>
            <a:r>
              <a:rPr lang="nl-NL">
                <a:latin typeface="Calibri" panose="020F0502020204030204"/>
              </a:rPr>
              <a:t>Coaching met Oortjes</a:t>
            </a:r>
          </a:p>
          <a:p>
            <a:pPr fontAlgn="base">
              <a:lnSpc>
                <a:spcPct val="90000"/>
              </a:lnSpc>
              <a:spcBef>
                <a:spcPct val="0"/>
              </a:spcBef>
              <a:spcAft>
                <a:spcPts val="450"/>
              </a:spcAft>
              <a:buClr>
                <a:srgbClr val="F07F09"/>
              </a:buClr>
            </a:pPr>
            <a:r>
              <a:rPr lang="nl-NL">
                <a:latin typeface="Calibri" panose="020F0502020204030204"/>
              </a:rPr>
              <a:t>Leren ahv video opnames</a:t>
            </a:r>
          </a:p>
          <a:p>
            <a:pPr fontAlgn="base">
              <a:lnSpc>
                <a:spcPct val="90000"/>
              </a:lnSpc>
              <a:spcBef>
                <a:spcPct val="0"/>
              </a:spcBef>
              <a:spcAft>
                <a:spcPts val="450"/>
              </a:spcAft>
              <a:buClr>
                <a:srgbClr val="F07F09"/>
              </a:buClr>
            </a:pPr>
            <a:r>
              <a:rPr lang="nl-NL">
                <a:latin typeface="Calibri" panose="020F0502020204030204"/>
              </a:rPr>
              <a:t>Teamteaching door studenten</a:t>
            </a:r>
          </a:p>
          <a:p>
            <a:pPr fontAlgn="base">
              <a:lnSpc>
                <a:spcPct val="90000"/>
              </a:lnSpc>
              <a:spcBef>
                <a:spcPct val="0"/>
              </a:spcBef>
              <a:spcAft>
                <a:spcPts val="450"/>
              </a:spcAft>
              <a:buClr>
                <a:srgbClr val="F07F09"/>
              </a:buClr>
            </a:pPr>
            <a:r>
              <a:rPr lang="nl-NL">
                <a:latin typeface="Calibri" panose="020F0502020204030204"/>
              </a:rPr>
              <a:t>Leerlingacteurs</a:t>
            </a:r>
          </a:p>
          <a:p>
            <a:pPr fontAlgn="base">
              <a:lnSpc>
                <a:spcPct val="90000"/>
              </a:lnSpc>
              <a:spcBef>
                <a:spcPct val="0"/>
              </a:spcBef>
              <a:spcAft>
                <a:spcPts val="450"/>
              </a:spcAft>
              <a:buClr>
                <a:srgbClr val="F07F09"/>
              </a:buClr>
            </a:pPr>
            <a:r>
              <a:rPr lang="nl-NL">
                <a:latin typeface="Calibri" panose="020F0502020204030204"/>
              </a:rPr>
              <a:t>Les geven aan leerlingen op de opleiding</a:t>
            </a:r>
          </a:p>
          <a:p>
            <a:pPr fontAlgn="base">
              <a:lnSpc>
                <a:spcPct val="90000"/>
              </a:lnSpc>
              <a:spcBef>
                <a:spcPct val="0"/>
              </a:spcBef>
              <a:spcAft>
                <a:spcPts val="450"/>
              </a:spcAft>
              <a:buClr>
                <a:srgbClr val="F07F09"/>
              </a:buClr>
            </a:pPr>
            <a:r>
              <a:rPr lang="nl-NL">
                <a:latin typeface="Calibri" panose="020F0502020204030204"/>
              </a:rPr>
              <a:t>…..</a:t>
            </a:r>
          </a:p>
          <a:p>
            <a:pPr fontAlgn="base">
              <a:lnSpc>
                <a:spcPct val="90000"/>
              </a:lnSpc>
              <a:spcBef>
                <a:spcPct val="0"/>
              </a:spcBef>
              <a:spcAft>
                <a:spcPts val="450"/>
              </a:spcAft>
              <a:buClr>
                <a:srgbClr val="F07F09"/>
              </a:buClr>
            </a:pPr>
            <a:endParaRPr lang="nl-NL">
              <a:solidFill>
                <a:prstClr val="black">
                  <a:lumMod val="75000"/>
                  <a:lumOff val="25000"/>
                </a:prstClr>
              </a:solidFill>
              <a:latin typeface="Calibri" panose="020F0502020204030204"/>
            </a:endParaRPr>
          </a:p>
          <a:p>
            <a:pPr fontAlgn="base">
              <a:lnSpc>
                <a:spcPct val="90000"/>
              </a:lnSpc>
              <a:spcBef>
                <a:spcPct val="0"/>
              </a:spcBef>
              <a:spcAft>
                <a:spcPts val="450"/>
              </a:spcAft>
              <a:buClr>
                <a:srgbClr val="F07F09"/>
              </a:buClr>
            </a:pPr>
            <a:endParaRPr lang="nl-NL">
              <a:solidFill>
                <a:prstClr val="black">
                  <a:lumMod val="75000"/>
                  <a:lumOff val="25000"/>
                </a:prstClr>
              </a:solidFill>
              <a:latin typeface="Calibri" panose="020F0502020204030204"/>
            </a:endParaRPr>
          </a:p>
          <a:p>
            <a:pPr fontAlgn="base">
              <a:lnSpc>
                <a:spcPct val="90000"/>
              </a:lnSpc>
              <a:spcBef>
                <a:spcPct val="0"/>
              </a:spcBef>
              <a:spcAft>
                <a:spcPts val="450"/>
              </a:spcAft>
              <a:buClr>
                <a:srgbClr val="F07F09"/>
              </a:buClr>
            </a:pPr>
            <a:endParaRPr lang="nl-NL">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21992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3C014C1C-5E9C-477F-9C37-CBAA1FE88477}"/>
              </a:ext>
            </a:extLst>
          </p:cNvPr>
          <p:cNvPicPr>
            <a:picLocks noChangeAspect="1"/>
          </p:cNvPicPr>
          <p:nvPr/>
        </p:nvPicPr>
        <p:blipFill rotWithShape="1">
          <a:blip r:embed="rId3">
            <a:extLst>
              <a:ext uri="{28A0092B-C50C-407E-A947-70E740481C1C}">
                <a14:useLocalDpi xmlns:a14="http://schemas.microsoft.com/office/drawing/2010/main" val="0"/>
              </a:ext>
            </a:extLst>
          </a:blip>
          <a:srcRect l="698" r="5885" b="-3"/>
          <a:stretch/>
        </p:blipFill>
        <p:spPr>
          <a:xfrm>
            <a:off x="515412" y="482600"/>
            <a:ext cx="3903124" cy="4178299"/>
          </a:xfrm>
          <a:prstGeom prst="rect">
            <a:avLst/>
          </a:prstGeom>
        </p:spPr>
      </p:pic>
      <p:pic>
        <p:nvPicPr>
          <p:cNvPr id="4" name="Afbeelding 3" descr="Afbeelding met kaart&#10;&#10;Automatisch gegenereerde beschrijving">
            <a:extLst>
              <a:ext uri="{FF2B5EF4-FFF2-40B4-BE49-F238E27FC236}">
                <a16:creationId xmlns:a16="http://schemas.microsoft.com/office/drawing/2014/main" id="{4430AF12-D571-4BB3-8A46-C76A6367920E}"/>
              </a:ext>
            </a:extLst>
          </p:cNvPr>
          <p:cNvPicPr>
            <a:picLocks noChangeAspect="1"/>
          </p:cNvPicPr>
          <p:nvPr/>
        </p:nvPicPr>
        <p:blipFill rotWithShape="1">
          <a:blip r:embed="rId4"/>
          <a:srcRect r="3433" b="-2"/>
          <a:stretch/>
        </p:blipFill>
        <p:spPr>
          <a:xfrm>
            <a:off x="4692648" y="1081902"/>
            <a:ext cx="3968751" cy="2979694"/>
          </a:xfrm>
          <a:prstGeom prst="rect">
            <a:avLst/>
          </a:prstGeom>
        </p:spPr>
      </p:pic>
    </p:spTree>
    <p:extLst>
      <p:ext uri="{BB962C8B-B14F-4D97-AF65-F5344CB8AC3E}">
        <p14:creationId xmlns:p14="http://schemas.microsoft.com/office/powerpoint/2010/main" val="354242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D4170-E509-4EC8-B809-07B060E5E710}"/>
              </a:ext>
            </a:extLst>
          </p:cNvPr>
          <p:cNvSpPr txBox="1">
            <a:spLocks/>
          </p:cNvSpPr>
          <p:nvPr/>
        </p:nvSpPr>
        <p:spPr>
          <a:xfrm>
            <a:off x="623888" y="2207254"/>
            <a:ext cx="7886700" cy="728991"/>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Oefening</a:t>
            </a:r>
          </a:p>
        </p:txBody>
      </p:sp>
    </p:spTree>
    <p:extLst>
      <p:ext uri="{BB962C8B-B14F-4D97-AF65-F5344CB8AC3E}">
        <p14:creationId xmlns:p14="http://schemas.microsoft.com/office/powerpoint/2010/main" val="93469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9DD22BB5-5A0E-4911-9E43-C9E50DC0C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14" y="583736"/>
            <a:ext cx="4031502" cy="3428197"/>
          </a:xfrm>
          <a:prstGeom prst="rect">
            <a:avLst/>
          </a:prstGeom>
          <a:effectLst>
            <a:outerShdw blurRad="50800" dist="38100" dir="16200000" rotWithShape="0">
              <a:prstClr val="black">
                <a:alpha val="40000"/>
              </a:prstClr>
            </a:outerShdw>
          </a:effectLst>
        </p:spPr>
      </p:pic>
      <p:sp>
        <p:nvSpPr>
          <p:cNvPr id="3" name="Rechthoek 2">
            <a:extLst>
              <a:ext uri="{FF2B5EF4-FFF2-40B4-BE49-F238E27FC236}">
                <a16:creationId xmlns:a16="http://schemas.microsoft.com/office/drawing/2014/main" id="{8B3FF53E-4A82-4E62-A1E6-E238D7BD0D93}"/>
              </a:ext>
            </a:extLst>
          </p:cNvPr>
          <p:cNvSpPr/>
          <p:nvPr/>
        </p:nvSpPr>
        <p:spPr>
          <a:xfrm>
            <a:off x="3731078" y="556221"/>
            <a:ext cx="4859250" cy="4003543"/>
          </a:xfrm>
          <a:prstGeom prst="rect">
            <a:avLst/>
          </a:prstGeom>
        </p:spPr>
        <p:txBody>
          <a:bodyPr vert="horz" lIns="0" tIns="34290" rIns="0" bIns="34290" rtlCol="0">
            <a:normAutofit fontScale="47500" lnSpcReduction="20000"/>
          </a:bodyPr>
          <a:lstStyle/>
          <a:p>
            <a:pPr>
              <a:lnSpc>
                <a:spcPct val="90000"/>
              </a:lnSpc>
              <a:spcAft>
                <a:spcPts val="450"/>
              </a:spcAft>
              <a:buClr>
                <a:srgbClr val="F07F09"/>
              </a:buClr>
            </a:pPr>
            <a:r>
              <a:rPr lang="nl-NL" sz="2900" b="1" dirty="0"/>
              <a:t>Werken aan De Leerweg (1)</a:t>
            </a:r>
          </a:p>
          <a:p>
            <a:pPr>
              <a:lnSpc>
                <a:spcPct val="90000"/>
              </a:lnSpc>
              <a:spcAft>
                <a:spcPts val="450"/>
              </a:spcAft>
              <a:buClr>
                <a:srgbClr val="F07F09"/>
              </a:buClr>
            </a:pPr>
            <a:endParaRPr lang="en-US" sz="2900" b="1" dirty="0">
              <a:solidFill>
                <a:prstClr val="black">
                  <a:lumMod val="75000"/>
                  <a:lumOff val="25000"/>
                </a:prstClr>
              </a:solidFill>
            </a:endParaRPr>
          </a:p>
          <a:p>
            <a:pPr>
              <a:lnSpc>
                <a:spcPct val="90000"/>
              </a:lnSpc>
              <a:spcAft>
                <a:spcPts val="450"/>
              </a:spcAft>
              <a:buClr>
                <a:srgbClr val="F07F09"/>
              </a:buClr>
            </a:pPr>
            <a:r>
              <a:rPr lang="en-US" sz="2900" dirty="0"/>
              <a:t>Neem</a:t>
            </a:r>
            <a:r>
              <a:rPr lang="en-US" sz="2900" dirty="0">
                <a:solidFill>
                  <a:prstClr val="black">
                    <a:lumMod val="75000"/>
                    <a:lumOff val="25000"/>
                  </a:prstClr>
                </a:solidFill>
              </a:rPr>
              <a:t> </a:t>
            </a:r>
            <a:r>
              <a:rPr lang="en-US" sz="2900" b="1" dirty="0">
                <a:solidFill>
                  <a:srgbClr val="F07F09"/>
                </a:solidFill>
              </a:rPr>
              <a:t>JE/DE LEERVRAAG/LEEROPBRENGST van de student</a:t>
            </a:r>
          </a:p>
          <a:p>
            <a:pPr>
              <a:lnSpc>
                <a:spcPct val="90000"/>
              </a:lnSpc>
              <a:spcAft>
                <a:spcPts val="450"/>
              </a:spcAft>
              <a:buClr>
                <a:srgbClr val="F07F09"/>
              </a:buClr>
            </a:pPr>
            <a:r>
              <a:rPr lang="en-US" sz="2900" dirty="0"/>
              <a:t>en de </a:t>
            </a:r>
            <a:r>
              <a:rPr lang="nl-NL" sz="2900" dirty="0"/>
              <a:t>geformuleerde</a:t>
            </a:r>
            <a:r>
              <a:rPr lang="en-US" sz="2900" dirty="0"/>
              <a:t> </a:t>
            </a:r>
            <a:r>
              <a:rPr lang="en-US" sz="2900" b="1" dirty="0">
                <a:solidFill>
                  <a:srgbClr val="F07F09"/>
                </a:solidFill>
              </a:rPr>
              <a:t>MAAT </a:t>
            </a:r>
            <a:r>
              <a:rPr lang="nl-NL" sz="2900" dirty="0"/>
              <a:t>als</a:t>
            </a:r>
            <a:r>
              <a:rPr lang="en-US" sz="2900" dirty="0"/>
              <a:t> </a:t>
            </a:r>
            <a:r>
              <a:rPr lang="nl-NL" sz="2900" dirty="0"/>
              <a:t>uitgangspunt</a:t>
            </a:r>
          </a:p>
          <a:p>
            <a:pPr>
              <a:lnSpc>
                <a:spcPct val="90000"/>
              </a:lnSpc>
              <a:spcAft>
                <a:spcPts val="450"/>
              </a:spcAft>
              <a:buClr>
                <a:srgbClr val="F07F09"/>
              </a:buClr>
            </a:pPr>
            <a:endParaRPr lang="en-US" sz="2900" dirty="0">
              <a:solidFill>
                <a:prstClr val="black">
                  <a:lumMod val="75000"/>
                  <a:lumOff val="25000"/>
                </a:prstClr>
              </a:solidFill>
            </a:endParaRPr>
          </a:p>
          <a:p>
            <a:pPr>
              <a:lnSpc>
                <a:spcPct val="90000"/>
              </a:lnSpc>
              <a:spcAft>
                <a:spcPts val="450"/>
              </a:spcAft>
              <a:buClr>
                <a:srgbClr val="F07F09"/>
              </a:buClr>
            </a:pPr>
            <a:endParaRPr lang="en-US" sz="2900" dirty="0">
              <a:solidFill>
                <a:prstClr val="black">
                  <a:lumMod val="75000"/>
                  <a:lumOff val="25000"/>
                </a:prstClr>
              </a:solidFill>
            </a:endParaRPr>
          </a:p>
          <a:p>
            <a:pPr defTabSz="342900"/>
            <a:r>
              <a:rPr lang="nl-NL" sz="2900" b="1" dirty="0"/>
              <a:t>Stap 1 </a:t>
            </a:r>
            <a:r>
              <a:rPr lang="nl-NL" sz="2900" dirty="0"/>
              <a:t>Individueel:</a:t>
            </a:r>
          </a:p>
          <a:p>
            <a:pPr defTabSz="342900"/>
            <a:r>
              <a:rPr lang="nl-NL" sz="2900" dirty="0"/>
              <a:t>Noteer voor jezelf zo concreet mogelijk van wie/wat/waar (affordance) en wanneer de student wat kan leren? In de breedste zin van het woord…. </a:t>
            </a:r>
          </a:p>
          <a:p>
            <a:pPr defTabSz="342900"/>
            <a:endParaRPr lang="nl-NL" sz="2900" dirty="0"/>
          </a:p>
          <a:p>
            <a:pPr marL="214313" indent="-214313" defTabSz="342900">
              <a:buFont typeface="Arial" panose="020B0604020202020204" pitchFamily="34" charset="0"/>
              <a:buChar char="•"/>
            </a:pPr>
            <a:r>
              <a:rPr lang="nl-NL" sz="2900" dirty="0"/>
              <a:t>Waar denk je meteen aan?</a:t>
            </a:r>
          </a:p>
          <a:p>
            <a:pPr marL="214313" indent="-214313" defTabSz="342900">
              <a:buFont typeface="Arial" panose="020B0604020202020204" pitchFamily="34" charset="0"/>
              <a:buChar char="•"/>
            </a:pPr>
            <a:r>
              <a:rPr lang="nl-NL" sz="2900" dirty="0"/>
              <a:t>Welke activiteiten zijn er waar je wat minder snel aan zou denken?</a:t>
            </a:r>
          </a:p>
          <a:p>
            <a:pPr marL="214313" indent="-214313" defTabSz="342900">
              <a:buFont typeface="Arial" panose="020B0604020202020204" pitchFamily="34" charset="0"/>
              <a:buChar char="•"/>
            </a:pPr>
            <a:r>
              <a:rPr lang="nl-NL" sz="2900" dirty="0"/>
              <a:t>Wat zijn passende activiteiten die je eerder ‘buitenschools’ zou noemen?</a:t>
            </a:r>
          </a:p>
          <a:p>
            <a:pPr marL="214313" indent="-214313" defTabSz="342900">
              <a:buFont typeface="Arial" panose="020B0604020202020204" pitchFamily="34" charset="0"/>
              <a:buChar char="•"/>
            </a:pPr>
            <a:r>
              <a:rPr lang="nl-NL" sz="2900" dirty="0"/>
              <a:t>Welke activiteiten zijn verplicht vanuit de opleiding? En vanuit de werkplek?</a:t>
            </a:r>
          </a:p>
          <a:p>
            <a:pPr defTabSz="342900"/>
            <a:endParaRPr lang="nl-NL" dirty="0">
              <a:solidFill>
                <a:prstClr val="black"/>
              </a:solidFill>
              <a:latin typeface="Calibri" panose="020F0502020204030204"/>
            </a:endParaRPr>
          </a:p>
          <a:p>
            <a:pPr>
              <a:lnSpc>
                <a:spcPct val="90000"/>
              </a:lnSpc>
              <a:spcAft>
                <a:spcPts val="450"/>
              </a:spcAft>
              <a:buClr>
                <a:srgbClr val="F07F09"/>
              </a:buClr>
            </a:pPr>
            <a:endParaRPr lang="en-US" sz="1500" dirty="0">
              <a:solidFill>
                <a:prstClr val="black">
                  <a:lumMod val="75000"/>
                  <a:lumOff val="25000"/>
                </a:prstClr>
              </a:solidFill>
              <a:latin typeface="Calibri" panose="020F0502020204030204"/>
            </a:endParaRPr>
          </a:p>
          <a:p>
            <a:pPr algn="r">
              <a:lnSpc>
                <a:spcPct val="90000"/>
              </a:lnSpc>
              <a:spcAft>
                <a:spcPts val="450"/>
              </a:spcAft>
              <a:buClr>
                <a:srgbClr val="F07F09"/>
              </a:buClr>
            </a:pPr>
            <a:r>
              <a:rPr lang="nl-NL" sz="2300" b="1" dirty="0">
                <a:solidFill>
                  <a:srgbClr val="F07F09"/>
                </a:solidFill>
                <a:latin typeface="Calibri" panose="020F0502020204030204"/>
              </a:rPr>
              <a:t>Totaal 45 minuten</a:t>
            </a:r>
          </a:p>
        </p:txBody>
      </p:sp>
    </p:spTree>
    <p:extLst>
      <p:ext uri="{BB962C8B-B14F-4D97-AF65-F5344CB8AC3E}">
        <p14:creationId xmlns:p14="http://schemas.microsoft.com/office/powerpoint/2010/main" val="62027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41E74660-EAE5-46D5-9C7E-E412343D1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498" y="483068"/>
            <a:ext cx="4031502" cy="3428197"/>
          </a:xfrm>
          <a:prstGeom prst="rect">
            <a:avLst/>
          </a:prstGeom>
          <a:effectLst>
            <a:outerShdw blurRad="50800" dist="38100" dir="16200000" rotWithShape="0">
              <a:prstClr val="black">
                <a:alpha val="40000"/>
              </a:prstClr>
            </a:outerShdw>
          </a:effectLst>
        </p:spPr>
      </p:pic>
      <p:sp>
        <p:nvSpPr>
          <p:cNvPr id="3" name="Rechthoek 2">
            <a:extLst>
              <a:ext uri="{FF2B5EF4-FFF2-40B4-BE49-F238E27FC236}">
                <a16:creationId xmlns:a16="http://schemas.microsoft.com/office/drawing/2014/main" id="{7F1C7231-6373-44BD-89CD-899BEFC2C948}"/>
              </a:ext>
            </a:extLst>
          </p:cNvPr>
          <p:cNvSpPr/>
          <p:nvPr/>
        </p:nvSpPr>
        <p:spPr>
          <a:xfrm>
            <a:off x="470293" y="644477"/>
            <a:ext cx="4999330" cy="4235003"/>
          </a:xfrm>
          <a:prstGeom prst="rect">
            <a:avLst/>
          </a:prstGeom>
        </p:spPr>
        <p:txBody>
          <a:bodyPr vert="horz" lIns="0" tIns="34290" rIns="0" bIns="34290" rtlCol="0">
            <a:normAutofit/>
          </a:bodyPr>
          <a:lstStyle/>
          <a:p>
            <a:pPr>
              <a:lnSpc>
                <a:spcPct val="90000"/>
              </a:lnSpc>
              <a:spcAft>
                <a:spcPts val="450"/>
              </a:spcAft>
              <a:buClr>
                <a:srgbClr val="F07F09"/>
              </a:buClr>
            </a:pPr>
            <a:r>
              <a:rPr lang="nl-NL" sz="1500" b="1" dirty="0">
                <a:latin typeface="Calibri" panose="020F0502020204030204"/>
              </a:rPr>
              <a:t>Werken aan De Leerweg </a:t>
            </a:r>
            <a:r>
              <a:rPr lang="en-US" sz="1500" b="1" dirty="0">
                <a:latin typeface="Calibri" panose="020F0502020204030204"/>
              </a:rPr>
              <a:t>(2)</a:t>
            </a:r>
          </a:p>
          <a:p>
            <a:pPr>
              <a:lnSpc>
                <a:spcPct val="90000"/>
              </a:lnSpc>
              <a:spcAft>
                <a:spcPts val="450"/>
              </a:spcAft>
              <a:buClr>
                <a:srgbClr val="F07F09"/>
              </a:buClr>
            </a:pPr>
            <a:endParaRPr lang="en-US" sz="1500" b="1" dirty="0">
              <a:latin typeface="Calibri" panose="020F0502020204030204"/>
            </a:endParaRPr>
          </a:p>
          <a:p>
            <a:pPr>
              <a:lnSpc>
                <a:spcPct val="90000"/>
              </a:lnSpc>
              <a:spcAft>
                <a:spcPts val="450"/>
              </a:spcAft>
              <a:buClr>
                <a:srgbClr val="F07F09"/>
              </a:buClr>
            </a:pPr>
            <a:endParaRPr lang="en-US" sz="1500" b="1" dirty="0">
              <a:latin typeface="Calibri" panose="020F0502020204030204"/>
            </a:endParaRPr>
          </a:p>
          <a:p>
            <a:pPr defTabSz="342900"/>
            <a:r>
              <a:rPr lang="nl-NL" sz="1500" b="1" dirty="0">
                <a:latin typeface="Calibri" panose="020F0502020204030204"/>
              </a:rPr>
              <a:t>Stap 2 </a:t>
            </a:r>
            <a:r>
              <a:rPr lang="nl-NL" sz="1500" dirty="0">
                <a:latin typeface="Calibri" panose="020F0502020204030204"/>
              </a:rPr>
              <a:t>Gesprek in de driehoek</a:t>
            </a:r>
          </a:p>
          <a:p>
            <a:pPr defTabSz="342900"/>
            <a:r>
              <a:rPr lang="nl-NL" sz="1500" dirty="0">
                <a:latin typeface="Calibri" panose="020F0502020204030204"/>
              </a:rPr>
              <a:t>Bespreek de in stap 1 genoteerde leermogelijkheden in de driehoek en maak samen (beginnend bij de student) een overzicht van </a:t>
            </a:r>
            <a:r>
              <a:rPr lang="nl-NL" sz="1500" i="1" u="sng" dirty="0">
                <a:latin typeface="Calibri" panose="020F0502020204030204"/>
              </a:rPr>
              <a:t>alle</a:t>
            </a:r>
            <a:r>
              <a:rPr lang="nl-NL" sz="1500" u="sng" dirty="0">
                <a:latin typeface="Calibri" panose="020F0502020204030204"/>
              </a:rPr>
              <a:t> </a:t>
            </a:r>
            <a:r>
              <a:rPr lang="nl-NL" sz="1500" i="1" u="sng" dirty="0">
                <a:latin typeface="Calibri" panose="020F0502020204030204"/>
              </a:rPr>
              <a:t>mogelijkheden om het leerdoel </a:t>
            </a:r>
            <a:r>
              <a:rPr lang="nl-NL" sz="1500" dirty="0">
                <a:latin typeface="Calibri" panose="020F0502020204030204"/>
              </a:rPr>
              <a:t>te bereiken.</a:t>
            </a:r>
          </a:p>
          <a:p>
            <a:pPr defTabSz="342900"/>
            <a:endParaRPr lang="nl-NL" sz="1500" dirty="0">
              <a:latin typeface="Calibri" panose="020F0502020204030204"/>
            </a:endParaRPr>
          </a:p>
          <a:p>
            <a:pPr defTabSz="342900"/>
            <a:r>
              <a:rPr lang="nl-NL" sz="1500" dirty="0">
                <a:latin typeface="Calibri" panose="020F0502020204030204"/>
              </a:rPr>
              <a:t>Wat is er mogelijk op de werkplek?</a:t>
            </a:r>
          </a:p>
          <a:p>
            <a:pPr defTabSz="342900"/>
            <a:r>
              <a:rPr lang="nl-NL" sz="1500" dirty="0">
                <a:latin typeface="Calibri" panose="020F0502020204030204"/>
              </a:rPr>
              <a:t>Wat is er mogelijk vanuit/op de opleiding (denk ook vanuit de koppeling theorie-praktijk)?</a:t>
            </a:r>
          </a:p>
          <a:p>
            <a:pPr defTabSz="342900"/>
            <a:r>
              <a:rPr lang="nl-NL" sz="1500" dirty="0">
                <a:latin typeface="Calibri" panose="020F0502020204030204"/>
              </a:rPr>
              <a:t>Wat is er nog meer mogelijk, bijvoorbeeld buitenschools?</a:t>
            </a:r>
          </a:p>
          <a:p>
            <a:pPr defTabSz="342900"/>
            <a:r>
              <a:rPr lang="nl-NL" sz="1500" dirty="0">
                <a:latin typeface="Calibri" panose="020F0502020204030204"/>
              </a:rPr>
              <a:t>Wat mist en wat zou je nog willen/kunnen toevoegen? Vul dit aan.</a:t>
            </a:r>
          </a:p>
        </p:txBody>
      </p:sp>
    </p:spTree>
    <p:extLst>
      <p:ext uri="{BB962C8B-B14F-4D97-AF65-F5344CB8AC3E}">
        <p14:creationId xmlns:p14="http://schemas.microsoft.com/office/powerpoint/2010/main" val="334120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24E8102C-99F6-421F-9FD3-45B0AE7AA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24" y="583736"/>
            <a:ext cx="4031502" cy="3428197"/>
          </a:xfrm>
          <a:prstGeom prst="rect">
            <a:avLst/>
          </a:prstGeom>
          <a:effectLst>
            <a:outerShdw blurRad="50800" dist="38100" dir="16200000" rotWithShape="0">
              <a:prstClr val="black">
                <a:alpha val="40000"/>
              </a:prstClr>
            </a:outerShdw>
          </a:effectLst>
        </p:spPr>
      </p:pic>
      <p:sp>
        <p:nvSpPr>
          <p:cNvPr id="5" name="Rechthoek 4">
            <a:extLst>
              <a:ext uri="{FF2B5EF4-FFF2-40B4-BE49-F238E27FC236}">
                <a16:creationId xmlns:a16="http://schemas.microsoft.com/office/drawing/2014/main" id="{5BF1A1E3-AF60-4E62-9CB1-7A16DFBF1041}"/>
              </a:ext>
            </a:extLst>
          </p:cNvPr>
          <p:cNvSpPr/>
          <p:nvPr/>
        </p:nvSpPr>
        <p:spPr>
          <a:xfrm>
            <a:off x="3731077" y="213157"/>
            <a:ext cx="5329477" cy="4235003"/>
          </a:xfrm>
          <a:prstGeom prst="rect">
            <a:avLst/>
          </a:prstGeom>
        </p:spPr>
        <p:txBody>
          <a:bodyPr vert="horz" lIns="0" tIns="34290" rIns="0" bIns="34290" rtlCol="0">
            <a:noAutofit/>
          </a:bodyPr>
          <a:lstStyle/>
          <a:p>
            <a:pPr>
              <a:lnSpc>
                <a:spcPct val="90000"/>
              </a:lnSpc>
              <a:spcAft>
                <a:spcPts val="450"/>
              </a:spcAft>
              <a:buClr>
                <a:srgbClr val="F07F09"/>
              </a:buClr>
            </a:pPr>
            <a:r>
              <a:rPr lang="nl-NL" sz="1400" b="1" dirty="0">
                <a:latin typeface="Calibri" panose="020F0502020204030204"/>
              </a:rPr>
              <a:t>Werken aan De Leerweg (</a:t>
            </a:r>
            <a:r>
              <a:rPr lang="en-US" sz="1400" b="1" dirty="0">
                <a:latin typeface="Calibri" panose="020F0502020204030204"/>
              </a:rPr>
              <a:t>3)</a:t>
            </a:r>
          </a:p>
          <a:p>
            <a:pPr>
              <a:lnSpc>
                <a:spcPct val="90000"/>
              </a:lnSpc>
              <a:spcAft>
                <a:spcPts val="450"/>
              </a:spcAft>
              <a:buClr>
                <a:srgbClr val="F07F09"/>
              </a:buClr>
            </a:pPr>
            <a:endParaRPr lang="en-US" sz="1400" b="1" dirty="0">
              <a:latin typeface="Calibri" panose="020F0502020204030204"/>
            </a:endParaRPr>
          </a:p>
          <a:p>
            <a:pPr defTabSz="342900"/>
            <a:r>
              <a:rPr lang="nl-NL" sz="1400" b="1" dirty="0">
                <a:latin typeface="Calibri" panose="020F0502020204030204"/>
              </a:rPr>
              <a:t>Stap 3 </a:t>
            </a:r>
            <a:r>
              <a:rPr lang="nl-NL" sz="1400" dirty="0">
                <a:latin typeface="Calibri" panose="020F0502020204030204"/>
              </a:rPr>
              <a:t>Gesprek in de driehoek</a:t>
            </a:r>
          </a:p>
          <a:p>
            <a:pPr defTabSz="342900"/>
            <a:endParaRPr lang="nl-NL" sz="1400" dirty="0">
              <a:latin typeface="Calibri" panose="020F0502020204030204"/>
            </a:endParaRPr>
          </a:p>
          <a:p>
            <a:pPr defTabSz="342900"/>
            <a:r>
              <a:rPr lang="nl-NL" sz="1400" dirty="0">
                <a:latin typeface="Calibri" panose="020F0502020204030204"/>
              </a:rPr>
              <a:t>Ontwerp een passende leerroute: hoe gaat deze student zijn doelen bereiken? Wat gaat hij doen – wat past bij hem? En wat is mogelijk in de context van de school?</a:t>
            </a:r>
          </a:p>
          <a:p>
            <a:pPr defTabSz="342900"/>
            <a:endParaRPr lang="nl-NL" sz="1400" dirty="0">
              <a:latin typeface="Calibri" panose="020F0502020204030204"/>
            </a:endParaRPr>
          </a:p>
          <a:p>
            <a:pPr defTabSz="342900"/>
            <a:r>
              <a:rPr lang="nl-NL" sz="1400" dirty="0">
                <a:latin typeface="Calibri" panose="020F0502020204030204"/>
              </a:rPr>
              <a:t>Welke activiteiten zijn verplicht?</a:t>
            </a:r>
          </a:p>
          <a:p>
            <a:pPr defTabSz="342900"/>
            <a:r>
              <a:rPr lang="nl-NL" sz="1400" dirty="0">
                <a:latin typeface="Calibri" panose="020F0502020204030204"/>
              </a:rPr>
              <a:t>Welke activiteiten op de werkplek passen het beste?</a:t>
            </a:r>
          </a:p>
          <a:p>
            <a:pPr defTabSz="342900"/>
            <a:r>
              <a:rPr lang="nl-NL" sz="1400" dirty="0">
                <a:latin typeface="Calibri" panose="020F0502020204030204"/>
              </a:rPr>
              <a:t>Wat kan de student allemaal doen op de opleiding?</a:t>
            </a:r>
          </a:p>
          <a:p>
            <a:pPr defTabSz="342900"/>
            <a:r>
              <a:rPr lang="nl-NL" sz="1400" dirty="0">
                <a:latin typeface="Calibri" panose="020F0502020204030204"/>
              </a:rPr>
              <a:t>Welke kennis heeft de student nodig?</a:t>
            </a:r>
          </a:p>
          <a:p>
            <a:pPr defTabSz="342900"/>
            <a:r>
              <a:rPr lang="nl-NL" sz="1400" dirty="0">
                <a:latin typeface="Calibri" panose="020F0502020204030204"/>
              </a:rPr>
              <a:t>Welke activiteiten zijn verplicht?</a:t>
            </a:r>
          </a:p>
          <a:p>
            <a:pPr defTabSz="342900"/>
            <a:r>
              <a:rPr lang="nl-NL" sz="1400" dirty="0">
                <a:latin typeface="Calibri" panose="020F0502020204030204"/>
              </a:rPr>
              <a:t>Welke keuzeactiviteiten zijn passend?</a:t>
            </a:r>
          </a:p>
          <a:p>
            <a:pPr defTabSz="342900"/>
            <a:r>
              <a:rPr lang="nl-NL" sz="1400" dirty="0">
                <a:latin typeface="Calibri" panose="020F0502020204030204"/>
              </a:rPr>
              <a:t>Welke begeleiding heeft de student van wie nodig ter ondersteuning? Wie op de werkplek? Wie op de opleiding? </a:t>
            </a:r>
          </a:p>
          <a:p>
            <a:pPr defTabSz="342900"/>
            <a:endParaRPr lang="nl-NL" sz="1400" dirty="0">
              <a:latin typeface="Calibri" panose="020F0502020204030204"/>
            </a:endParaRPr>
          </a:p>
          <a:p>
            <a:pPr defTabSz="342900"/>
            <a:r>
              <a:rPr lang="nl-NL" sz="1400" dirty="0">
                <a:latin typeface="Calibri" panose="020F0502020204030204"/>
              </a:rPr>
              <a:t>Leg dit vast in een leerwerkplan.</a:t>
            </a:r>
            <a:endParaRPr lang="en-US" sz="1425" b="1" dirty="0">
              <a:solidFill>
                <a:srgbClr val="F07F09"/>
              </a:solidFill>
              <a:latin typeface="Calibri" panose="020F0502020204030204"/>
            </a:endParaRPr>
          </a:p>
        </p:txBody>
      </p:sp>
    </p:spTree>
    <p:extLst>
      <p:ext uri="{BB962C8B-B14F-4D97-AF65-F5344CB8AC3E}">
        <p14:creationId xmlns:p14="http://schemas.microsoft.com/office/powerpoint/2010/main" val="97982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2"/>
          <a:stretch>
            <a:fillRect/>
          </a:stretch>
        </p:blipFill>
        <p:spPr>
          <a:xfrm>
            <a:off x="0" y="0"/>
            <a:ext cx="9138777" cy="5143500"/>
          </a:xfrm>
        </p:spPr>
      </p:pic>
      <p:sp>
        <p:nvSpPr>
          <p:cNvPr id="3" name="Title 1">
            <a:extLst>
              <a:ext uri="{FF2B5EF4-FFF2-40B4-BE49-F238E27FC236}">
                <a16:creationId xmlns:a16="http://schemas.microsoft.com/office/drawing/2014/main" id="{E0C2B8D6-9B42-4FB3-AA58-15D2A6EB1240}"/>
              </a:ext>
            </a:extLst>
          </p:cNvPr>
          <p:cNvSpPr>
            <a:spLocks noGrp="1"/>
          </p:cNvSpPr>
          <p:nvPr>
            <p:ph type="title"/>
          </p:nvPr>
        </p:nvSpPr>
        <p:spPr>
          <a:xfrm>
            <a:off x="520784" y="2337120"/>
            <a:ext cx="2949178" cy="469259"/>
          </a:xfrm>
        </p:spPr>
        <p:txBody>
          <a:bodyPr>
            <a:normAutofit/>
          </a:bodyPr>
          <a:lstStyle/>
          <a:p>
            <a:r>
              <a:rPr lang="nl-NL" sz="2500" b="1" dirty="0">
                <a:latin typeface="+mn-lt"/>
              </a:rPr>
              <a:t>Ter voorbereiding</a:t>
            </a:r>
          </a:p>
        </p:txBody>
      </p:sp>
      <p:sp>
        <p:nvSpPr>
          <p:cNvPr id="4" name="Content Placeholder 2">
            <a:extLst>
              <a:ext uri="{FF2B5EF4-FFF2-40B4-BE49-F238E27FC236}">
                <a16:creationId xmlns:a16="http://schemas.microsoft.com/office/drawing/2014/main" id="{9168EA99-542D-419F-B94D-8DA55C2B90E2}"/>
              </a:ext>
            </a:extLst>
          </p:cNvPr>
          <p:cNvSpPr txBox="1">
            <a:spLocks/>
          </p:cNvSpPr>
          <p:nvPr/>
        </p:nvSpPr>
        <p:spPr>
          <a:xfrm>
            <a:off x="4572000" y="952413"/>
            <a:ext cx="4264279" cy="2956857"/>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nl-NL" sz="1350" dirty="0">
                <a:latin typeface="+mj-lt"/>
              </a:rPr>
              <a:t> </a:t>
            </a:r>
          </a:p>
          <a:p>
            <a:pPr lvl="0"/>
            <a:r>
              <a:rPr lang="nl-NL" sz="1300" dirty="0">
                <a:solidFill>
                  <a:schemeClr val="tx1"/>
                </a:solidFill>
              </a:rPr>
              <a:t>Driehoek met student, schoolopleider (en bij voorkeur ook werkplekbegeleider) en instituutsopleider bespreken het volgende met elkaar:</a:t>
            </a:r>
          </a:p>
          <a:p>
            <a:pPr lvl="0"/>
            <a:endParaRPr lang="nl-NL" sz="1300" dirty="0">
              <a:solidFill>
                <a:schemeClr val="tx1"/>
              </a:solidFill>
            </a:endParaRPr>
          </a:p>
          <a:p>
            <a:pPr lvl="1"/>
            <a:r>
              <a:rPr lang="nl-NL" sz="1300" dirty="0">
                <a:solidFill>
                  <a:schemeClr val="tx1"/>
                </a:solidFill>
              </a:rPr>
              <a:t>Ronden het gesprek over De Maat af.</a:t>
            </a:r>
            <a:br>
              <a:rPr lang="nl-NL" sz="1300" dirty="0">
                <a:solidFill>
                  <a:schemeClr val="tx1"/>
                </a:solidFill>
              </a:rPr>
            </a:br>
            <a:endParaRPr lang="nl-NL" sz="1300" dirty="0">
              <a:solidFill>
                <a:schemeClr val="tx1"/>
              </a:solidFill>
            </a:endParaRPr>
          </a:p>
          <a:p>
            <a:pPr lvl="1"/>
            <a:r>
              <a:rPr lang="nl-NL" sz="1300" dirty="0">
                <a:solidFill>
                  <a:schemeClr val="tx1"/>
                </a:solidFill>
              </a:rPr>
              <a:t>Noteren de gemaakte afspraken, waaronder ook waar de student tussendoor feedback op gaat vragen of wat hij tussendoor al een keer wil laten zien.</a:t>
            </a:r>
          </a:p>
          <a:p>
            <a:pPr lvl="1"/>
            <a:endParaRPr lang="nl-NL" sz="1300" dirty="0">
              <a:solidFill>
                <a:schemeClr val="tx1"/>
              </a:solidFill>
            </a:endParaRPr>
          </a:p>
          <a:p>
            <a:pPr lvl="1"/>
            <a:r>
              <a:rPr lang="nl-NL" sz="1300" dirty="0">
                <a:solidFill>
                  <a:schemeClr val="tx1"/>
                </a:solidFill>
              </a:rPr>
              <a:t>Ze reflecteren afzonderlijk en samen wat deze wijze van werken oplevert en waar het nog verbeterd kan worden.</a:t>
            </a:r>
          </a:p>
        </p:txBody>
      </p:sp>
    </p:spTree>
    <p:extLst>
      <p:ext uri="{BB962C8B-B14F-4D97-AF65-F5344CB8AC3E}">
        <p14:creationId xmlns:p14="http://schemas.microsoft.com/office/powerpoint/2010/main" val="429161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sp>
        <p:nvSpPr>
          <p:cNvPr id="3" name="Title 1">
            <a:extLst>
              <a:ext uri="{FF2B5EF4-FFF2-40B4-BE49-F238E27FC236}">
                <a16:creationId xmlns:a16="http://schemas.microsoft.com/office/drawing/2014/main" id="{C68BD83C-5F2D-4EF3-A39C-3D435F257219}"/>
              </a:ext>
            </a:extLst>
          </p:cNvPr>
          <p:cNvSpPr>
            <a:spLocks noGrp="1"/>
          </p:cNvSpPr>
          <p:nvPr>
            <p:ph type="title"/>
          </p:nvPr>
        </p:nvSpPr>
        <p:spPr>
          <a:xfrm>
            <a:off x="5477335" y="2215632"/>
            <a:ext cx="2634820" cy="712236"/>
          </a:xfrm>
        </p:spPr>
        <p:txBody>
          <a:bodyPr vert="horz" lIns="68580" tIns="34290" rIns="68580" bIns="34290" rtlCol="0" anchor="b">
            <a:normAutofit/>
          </a:bodyPr>
          <a:lstStyle/>
          <a:p>
            <a:r>
              <a:rPr lang="en-US" sz="4500" dirty="0">
                <a:latin typeface="+mn-lt"/>
              </a:rPr>
              <a:t>REFLECTIE</a:t>
            </a:r>
          </a:p>
        </p:txBody>
      </p:sp>
    </p:spTree>
    <p:extLst>
      <p:ext uri="{BB962C8B-B14F-4D97-AF65-F5344CB8AC3E}">
        <p14:creationId xmlns:p14="http://schemas.microsoft.com/office/powerpoint/2010/main" val="260712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FE0CD82-825D-4651-B726-41C03EFE8D19}"/>
              </a:ext>
            </a:extLst>
          </p:cNvPr>
          <p:cNvSpPr/>
          <p:nvPr/>
        </p:nvSpPr>
        <p:spPr>
          <a:xfrm>
            <a:off x="517793" y="472538"/>
            <a:ext cx="7899094" cy="4144533"/>
          </a:xfrm>
          <a:prstGeom prst="rect">
            <a:avLst/>
          </a:prstGeom>
        </p:spPr>
        <p:txBody>
          <a:bodyPr wrap="square">
            <a:spAutoFit/>
          </a:bodyPr>
          <a:lstStyle/>
          <a:p>
            <a:pPr>
              <a:lnSpc>
                <a:spcPct val="115000"/>
              </a:lnSpc>
              <a:spcAft>
                <a:spcPts val="800"/>
              </a:spcAft>
            </a:pPr>
            <a:r>
              <a:rPr lang="nl-NL" sz="1400" b="1" i="1" dirty="0">
                <a:latin typeface="Calibri" panose="020F0502020204030204" pitchFamily="34" charset="0"/>
                <a:ea typeface="Calibri" panose="020F0502020204030204" pitchFamily="34" charset="0"/>
                <a:cs typeface="Times New Roman" panose="02020603050405020304" pitchFamily="18" charset="0"/>
              </a:rPr>
              <a:t>Reflecteren met ‘de eigen punt’</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400" b="1" dirty="0">
                <a:latin typeface="Calibri" panose="020F0502020204030204" pitchFamily="34" charset="0"/>
                <a:ea typeface="Calibri" panose="020F0502020204030204" pitchFamily="34" charset="0"/>
                <a:cs typeface="Times New Roman" panose="02020603050405020304" pitchFamily="18" charset="0"/>
              </a:rPr>
              <a:t> </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400" b="1" dirty="0">
                <a:latin typeface="Calibri" panose="020F0502020204030204" pitchFamily="34" charset="0"/>
                <a:ea typeface="Calibri" panose="020F0502020204030204" pitchFamily="34" charset="0"/>
                <a:cs typeface="Times New Roman" panose="02020603050405020304" pitchFamily="18" charset="0"/>
              </a:rPr>
              <a:t>Oefening</a:t>
            </a:r>
          </a:p>
          <a:p>
            <a:pPr>
              <a:lnSpc>
                <a:spcPct val="115000"/>
              </a:lnSpc>
              <a:spcAft>
                <a:spcPts val="0"/>
              </a:spcAft>
            </a:pPr>
            <a:r>
              <a:rPr lang="nl-NL" sz="1400" dirty="0">
                <a:latin typeface="Calibri" panose="020F0502020204030204" pitchFamily="34" charset="0"/>
                <a:ea typeface="Calibri" panose="020F0502020204030204" pitchFamily="34" charset="0"/>
                <a:cs typeface="Times New Roman" panose="02020603050405020304" pitchFamily="18" charset="0"/>
              </a:rPr>
              <a:t>Studenten, schoolopleiders en/of werkplekbegeleiders en instituutsopleiders reflecteren als groep (per punt) op de ervaringen die zij hebben opgedaan in de gesprekken over de leerweg.  </a:t>
            </a:r>
          </a:p>
          <a:p>
            <a:pPr marL="228600">
              <a:lnSpc>
                <a:spcPct val="115000"/>
              </a:lnSpc>
              <a:spcAft>
                <a:spcPts val="0"/>
              </a:spcAft>
            </a:pPr>
            <a:r>
              <a:rPr lang="nl-NL" sz="1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Bespreek je ervaring met de werkvorm: Hoe ging het? Wat gebeurde </a:t>
            </a:r>
            <a:r>
              <a:rPr lang="nl-NL" sz="1400">
                <a:latin typeface="Calibri" panose="020F0502020204030204" pitchFamily="34" charset="0"/>
                <a:ea typeface="Calibri" panose="020F0502020204030204" pitchFamily="34" charset="0"/>
                <a:cs typeface="Times New Roman" panose="02020603050405020304" pitchFamily="18" charset="0"/>
              </a:rPr>
              <a:t>er?</a:t>
            </a:r>
            <a:br>
              <a:rPr lang="nl-NL" sz="1400">
                <a:latin typeface="Calibri" panose="020F0502020204030204" pitchFamily="34" charset="0"/>
                <a:ea typeface="Calibri" panose="020F0502020204030204" pitchFamily="34" charset="0"/>
                <a:cs typeface="Times New Roman" panose="02020603050405020304" pitchFamily="18" charset="0"/>
              </a:rPr>
            </a:b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Kom samen tot een waardering: wat was anders in vergelijking met hoe het nu gaat en wat was daar goed aan en wat niet?</a:t>
            </a:r>
          </a:p>
          <a:p>
            <a:pPr marL="457200">
              <a:lnSpc>
                <a:spcPct val="115000"/>
              </a:lnSpc>
              <a:spcAft>
                <a:spcPts val="0"/>
              </a:spcAft>
            </a:pPr>
            <a:r>
              <a:rPr lang="nl-NL" sz="1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‘punten’ doen plenair kort verslag van hun bevindingen. Eerst de studenten, daarna de schoolopleiders en tot slot de instituutsopleiders.</a:t>
            </a:r>
          </a:p>
          <a:p>
            <a:pPr>
              <a:lnSpc>
                <a:spcPct val="115000"/>
              </a:lnSpc>
              <a:spcAft>
                <a:spcPts val="0"/>
              </a:spcAft>
            </a:pPr>
            <a:r>
              <a:rPr lang="nl-NL"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Welke conclusies kunnen getrokken worden over de rol van elk van de drie ‘punten’? Welke conclusie trekt een ieder voor zichzelf? Wat zijn persoonlijke aandachtspunten?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25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183DB-56EF-4497-A2A7-0EB2CA5DAD29}"/>
              </a:ext>
            </a:extLst>
          </p:cNvPr>
          <p:cNvSpPr txBox="1">
            <a:spLocks/>
          </p:cNvSpPr>
          <p:nvPr/>
        </p:nvSpPr>
        <p:spPr>
          <a:xfrm>
            <a:off x="628650" y="1783610"/>
            <a:ext cx="7886700" cy="157627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Plenaire terugblik, </a:t>
            </a:r>
          </a:p>
          <a:p>
            <a:r>
              <a:rPr lang="nl-NL" b="1" dirty="0">
                <a:latin typeface="+mn-lt"/>
              </a:rPr>
              <a:t>vooruitblik en afronding</a:t>
            </a:r>
          </a:p>
        </p:txBody>
      </p:sp>
    </p:spTree>
    <p:extLst>
      <p:ext uri="{BB962C8B-B14F-4D97-AF65-F5344CB8AC3E}">
        <p14:creationId xmlns:p14="http://schemas.microsoft.com/office/powerpoint/2010/main" val="357436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F8373DA-0067-4EB9-8846-173B62873350}"/>
              </a:ext>
            </a:extLst>
          </p:cNvPr>
          <p:cNvPicPr>
            <a:picLocks noGrp="1" noChangeAspect="1"/>
          </p:cNvPicPr>
          <p:nvPr>
            <p:ph idx="1"/>
          </p:nvPr>
        </p:nvPicPr>
        <p:blipFill>
          <a:blip r:embed="rId3"/>
          <a:stretch>
            <a:fillRect/>
          </a:stretch>
        </p:blipFill>
        <p:spPr>
          <a:xfrm>
            <a:off x="0" y="-1"/>
            <a:ext cx="9138777" cy="5143500"/>
          </a:xfrm>
        </p:spPr>
      </p:pic>
      <p:pic>
        <p:nvPicPr>
          <p:cNvPr id="2" name="Afbeelding 1">
            <a:extLst>
              <a:ext uri="{FF2B5EF4-FFF2-40B4-BE49-F238E27FC236}">
                <a16:creationId xmlns:a16="http://schemas.microsoft.com/office/drawing/2014/main" id="{AFBF66B4-8637-4628-BFC3-2F8B31A22D97}"/>
              </a:ext>
            </a:extLst>
          </p:cNvPr>
          <p:cNvPicPr>
            <a:picLocks noChangeAspect="1"/>
          </p:cNvPicPr>
          <p:nvPr/>
        </p:nvPicPr>
        <p:blipFill>
          <a:blip r:embed="rId4"/>
          <a:stretch>
            <a:fillRect/>
          </a:stretch>
        </p:blipFill>
        <p:spPr>
          <a:xfrm>
            <a:off x="3175569" y="538558"/>
            <a:ext cx="1920406" cy="4066384"/>
          </a:xfrm>
          <a:prstGeom prst="rect">
            <a:avLst/>
          </a:prstGeom>
        </p:spPr>
      </p:pic>
      <p:pic>
        <p:nvPicPr>
          <p:cNvPr id="4" name="Tijdelijke aanduiding voor inhoud 5">
            <a:extLst>
              <a:ext uri="{FF2B5EF4-FFF2-40B4-BE49-F238E27FC236}">
                <a16:creationId xmlns:a16="http://schemas.microsoft.com/office/drawing/2014/main" id="{57EA5909-61F0-4AAF-8A83-312DDDF3F4F1}"/>
              </a:ext>
            </a:extLst>
          </p:cNvPr>
          <p:cNvPicPr>
            <a:picLocks noChangeAspect="1"/>
          </p:cNvPicPr>
          <p:nvPr/>
        </p:nvPicPr>
        <p:blipFill rotWithShape="1">
          <a:blip r:embed="rId5">
            <a:extLst>
              <a:ext uri="{28A0092B-C50C-407E-A947-70E740481C1C}">
                <a14:useLocalDpi xmlns:a14="http://schemas.microsoft.com/office/drawing/2010/main" val="0"/>
              </a:ext>
            </a:extLst>
          </a:blip>
          <a:srcRect t="20975" r="1" b="2307"/>
          <a:stretch/>
        </p:blipFill>
        <p:spPr>
          <a:xfrm>
            <a:off x="-674004" y="672205"/>
            <a:ext cx="4939583" cy="3799089"/>
          </a:xfrm>
          <a:prstGeom prst="rect">
            <a:avLst/>
          </a:prstGeom>
        </p:spPr>
      </p:pic>
      <p:sp>
        <p:nvSpPr>
          <p:cNvPr id="6" name="Tijdelijke aanduiding voor tekst 3">
            <a:extLst>
              <a:ext uri="{FF2B5EF4-FFF2-40B4-BE49-F238E27FC236}">
                <a16:creationId xmlns:a16="http://schemas.microsoft.com/office/drawing/2014/main" id="{16C9F12B-5F98-44B6-8E98-7B79E9A8152F}"/>
              </a:ext>
            </a:extLst>
          </p:cNvPr>
          <p:cNvSpPr txBox="1">
            <a:spLocks/>
          </p:cNvSpPr>
          <p:nvPr/>
        </p:nvSpPr>
        <p:spPr>
          <a:xfrm>
            <a:off x="5633132" y="1875085"/>
            <a:ext cx="3290656" cy="2269078"/>
          </a:xfrm>
          <a:prstGeom prst="rect">
            <a:avLst/>
          </a:prstGeom>
        </p:spPr>
        <p:txBody>
          <a:bodyPr vert="horz" lIns="0" tIns="34290" rIns="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buNone/>
            </a:pPr>
            <a:r>
              <a:rPr lang="nl-NL" sz="1500" dirty="0"/>
              <a:t>Van algemeen naar specifiek</a:t>
            </a:r>
          </a:p>
          <a:p>
            <a:pPr marL="0" indent="0" algn="ctr">
              <a:spcBef>
                <a:spcPts val="600"/>
              </a:spcBef>
              <a:buNone/>
            </a:pPr>
            <a:r>
              <a:rPr lang="nl-NL" sz="1500" dirty="0"/>
              <a:t>en terug</a:t>
            </a:r>
          </a:p>
          <a:p>
            <a:pPr marL="0" indent="0" algn="ctr">
              <a:spcBef>
                <a:spcPts val="600"/>
              </a:spcBef>
              <a:buNone/>
            </a:pPr>
            <a:endParaRPr lang="nl-NL" sz="1500" dirty="0"/>
          </a:p>
          <a:p>
            <a:pPr marL="0" indent="0" algn="ctr">
              <a:spcBef>
                <a:spcPts val="600"/>
              </a:spcBef>
              <a:buNone/>
            </a:pPr>
            <a:r>
              <a:rPr lang="nl-NL" sz="1500" dirty="0"/>
              <a:t>Van algemene startbekwaamheden, doelen en concepten  naar </a:t>
            </a:r>
          </a:p>
          <a:p>
            <a:pPr marL="0" indent="0" algn="ctr">
              <a:spcBef>
                <a:spcPts val="600"/>
              </a:spcBef>
              <a:buNone/>
            </a:pPr>
            <a:r>
              <a:rPr lang="nl-NL" sz="1500" dirty="0"/>
              <a:t>activiteiten en concretisering voor </a:t>
            </a:r>
            <a:r>
              <a:rPr lang="nl-NL" sz="1500" i="1" dirty="0"/>
              <a:t>die ene student</a:t>
            </a:r>
            <a:r>
              <a:rPr lang="nl-NL" sz="1500" dirty="0"/>
              <a:t> in die </a:t>
            </a:r>
            <a:r>
              <a:rPr lang="nl-NL" sz="1500" i="1" dirty="0"/>
              <a:t>ene specifieke context</a:t>
            </a:r>
          </a:p>
          <a:p>
            <a:pPr marL="0" indent="0" algn="ctr">
              <a:spcBef>
                <a:spcPts val="600"/>
              </a:spcBef>
              <a:buNone/>
            </a:pPr>
            <a:r>
              <a:rPr lang="nl-NL" sz="1500" dirty="0"/>
              <a:t>en terug</a:t>
            </a:r>
          </a:p>
        </p:txBody>
      </p:sp>
      <p:sp>
        <p:nvSpPr>
          <p:cNvPr id="7" name="Titel 1">
            <a:extLst>
              <a:ext uri="{FF2B5EF4-FFF2-40B4-BE49-F238E27FC236}">
                <a16:creationId xmlns:a16="http://schemas.microsoft.com/office/drawing/2014/main" id="{B64F63DD-64AE-4BF8-8C58-BB6F99E56799}"/>
              </a:ext>
            </a:extLst>
          </p:cNvPr>
          <p:cNvSpPr>
            <a:spLocks noGrp="1"/>
          </p:cNvSpPr>
          <p:nvPr>
            <p:ph type="title"/>
          </p:nvPr>
        </p:nvSpPr>
        <p:spPr>
          <a:xfrm>
            <a:off x="5894613" y="999336"/>
            <a:ext cx="2767693" cy="564941"/>
          </a:xfrm>
        </p:spPr>
        <p:txBody>
          <a:bodyPr vert="horz" lIns="68580" tIns="34290" rIns="68580" bIns="34290" rtlCol="0" anchor="b">
            <a:normAutofit/>
          </a:bodyPr>
          <a:lstStyle/>
          <a:p>
            <a:pPr algn="ctr"/>
            <a:r>
              <a:rPr lang="en-US" sz="3500" dirty="0">
                <a:solidFill>
                  <a:schemeClr val="tx1">
                    <a:lumMod val="75000"/>
                    <a:lumOff val="25000"/>
                  </a:schemeClr>
                </a:solidFill>
                <a:latin typeface="+mn-lt"/>
              </a:rPr>
              <a:t>PENDELEN</a:t>
            </a:r>
          </a:p>
        </p:txBody>
      </p:sp>
    </p:spTree>
    <p:extLst>
      <p:ext uri="{BB962C8B-B14F-4D97-AF65-F5344CB8AC3E}">
        <p14:creationId xmlns:p14="http://schemas.microsoft.com/office/powerpoint/2010/main" val="380390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kaart&#10;&#10;Automatisch gegenereerde beschrijving">
            <a:extLst>
              <a:ext uri="{FF2B5EF4-FFF2-40B4-BE49-F238E27FC236}">
                <a16:creationId xmlns:a16="http://schemas.microsoft.com/office/drawing/2014/main" id="{D3F7344F-2169-46E5-92D2-A3CC54C4FF51}"/>
              </a:ext>
            </a:extLst>
          </p:cNvPr>
          <p:cNvPicPr>
            <a:picLocks noChangeAspect="1"/>
          </p:cNvPicPr>
          <p:nvPr/>
        </p:nvPicPr>
        <p:blipFill rotWithShape="1">
          <a:blip r:embed="rId4">
            <a:extLst>
              <a:ext uri="{28A0092B-C50C-407E-A947-70E740481C1C}">
                <a14:useLocalDpi xmlns:a14="http://schemas.microsoft.com/office/drawing/2010/main" val="0"/>
              </a:ext>
            </a:extLst>
          </a:blip>
          <a:srcRect b="3050"/>
          <a:stretch/>
        </p:blipFill>
        <p:spPr>
          <a:xfrm>
            <a:off x="1496236" y="-586"/>
            <a:ext cx="7505149" cy="514408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9344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F8373DA-0067-4EB9-8846-173B62873350}"/>
              </a:ext>
            </a:extLst>
          </p:cNvPr>
          <p:cNvPicPr>
            <a:picLocks noGrp="1" noChangeAspect="1"/>
          </p:cNvPicPr>
          <p:nvPr>
            <p:ph idx="1"/>
          </p:nvPr>
        </p:nvPicPr>
        <p:blipFill>
          <a:blip r:embed="rId3"/>
          <a:stretch>
            <a:fillRect/>
          </a:stretch>
        </p:blipFill>
        <p:spPr>
          <a:xfrm>
            <a:off x="0" y="0"/>
            <a:ext cx="9138777" cy="5143500"/>
          </a:xfrm>
        </p:spPr>
      </p:pic>
      <p:sp>
        <p:nvSpPr>
          <p:cNvPr id="3" name="Content Placeholder 2">
            <a:extLst>
              <a:ext uri="{FF2B5EF4-FFF2-40B4-BE49-F238E27FC236}">
                <a16:creationId xmlns:a16="http://schemas.microsoft.com/office/drawing/2014/main" id="{79C3EBCD-358E-4E9D-A145-EE2F47EFFDFA}"/>
              </a:ext>
            </a:extLst>
          </p:cNvPr>
          <p:cNvSpPr txBox="1">
            <a:spLocks/>
          </p:cNvSpPr>
          <p:nvPr/>
        </p:nvSpPr>
        <p:spPr>
          <a:xfrm>
            <a:off x="311966" y="600075"/>
            <a:ext cx="4159366" cy="39433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nl-NL" sz="1400" dirty="0"/>
          </a:p>
          <a:p>
            <a:r>
              <a:rPr lang="nl-NL" sz="1400" dirty="0"/>
              <a:t>Driehoek met student, schoolopleider (en bij voorkeur ook werkplekbegeleider) en instituutsopleider bespreken het volgende met elkaar:</a:t>
            </a:r>
          </a:p>
          <a:p>
            <a:endParaRPr lang="nl-NL" sz="1400" dirty="0"/>
          </a:p>
          <a:p>
            <a:pPr lvl="1"/>
            <a:r>
              <a:rPr lang="nl-NL" sz="1400" dirty="0"/>
              <a:t>Ronden het gesprek over de leeropbrengst af.</a:t>
            </a:r>
          </a:p>
          <a:p>
            <a:pPr lvl="1"/>
            <a:r>
              <a:rPr lang="nl-NL" sz="1400" dirty="0"/>
              <a:t>Maak het leerwerkplan.</a:t>
            </a:r>
          </a:p>
          <a:p>
            <a:pPr lvl="1"/>
            <a:r>
              <a:rPr lang="nl-NL" sz="1400" dirty="0"/>
              <a:t>Begin aan de uitvoering van het plan.</a:t>
            </a:r>
          </a:p>
          <a:p>
            <a:pPr lvl="1"/>
            <a:r>
              <a:rPr lang="nl-NL" sz="1400" dirty="0"/>
              <a:t>Evalueer met enige regelmaat en noteer wanneer er van het plan afgeweken wordt en waarom.</a:t>
            </a:r>
          </a:p>
          <a:p>
            <a:pPr lvl="1"/>
            <a:r>
              <a:rPr lang="nl-NL" sz="1400" dirty="0"/>
              <a:t>Reflecteren afzonderlijk en samen wat deze wijze van werken oplevert en waar het nog verbeterd kan worden.</a:t>
            </a:r>
          </a:p>
        </p:txBody>
      </p:sp>
      <p:sp>
        <p:nvSpPr>
          <p:cNvPr id="4" name="Title 1">
            <a:extLst>
              <a:ext uri="{FF2B5EF4-FFF2-40B4-BE49-F238E27FC236}">
                <a16:creationId xmlns:a16="http://schemas.microsoft.com/office/drawing/2014/main" id="{BEE6611C-5145-4789-8880-C182FDC3E3BE}"/>
              </a:ext>
            </a:extLst>
          </p:cNvPr>
          <p:cNvSpPr>
            <a:spLocks noGrp="1"/>
          </p:cNvSpPr>
          <p:nvPr>
            <p:ph type="title"/>
          </p:nvPr>
        </p:nvSpPr>
        <p:spPr>
          <a:xfrm>
            <a:off x="5638068" y="1971675"/>
            <a:ext cx="3103260" cy="1200150"/>
          </a:xfrm>
        </p:spPr>
        <p:txBody>
          <a:bodyPr>
            <a:normAutofit/>
          </a:bodyPr>
          <a:lstStyle/>
          <a:p>
            <a:r>
              <a:rPr lang="nl-NL" sz="2500" b="1" dirty="0">
                <a:latin typeface="+mn-lt"/>
              </a:rPr>
              <a:t>Voorbereiding op bijeenkomst 5: </a:t>
            </a:r>
            <a:r>
              <a:rPr lang="nl-NL" sz="2500" i="1" dirty="0">
                <a:latin typeface="+mn-lt"/>
              </a:rPr>
              <a:t>Vervolgstappen</a:t>
            </a:r>
          </a:p>
        </p:txBody>
      </p:sp>
    </p:spTree>
    <p:extLst>
      <p:ext uri="{BB962C8B-B14F-4D97-AF65-F5344CB8AC3E}">
        <p14:creationId xmlns:p14="http://schemas.microsoft.com/office/powerpoint/2010/main" val="206251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A8D1B4-A54C-4793-A63A-E2D2F4A11AA2}"/>
              </a:ext>
            </a:extLst>
          </p:cNvPr>
          <p:cNvPicPr>
            <a:picLocks noChangeAspect="1"/>
          </p:cNvPicPr>
          <p:nvPr/>
        </p:nvPicPr>
        <p:blipFill rotWithShape="1">
          <a:blip r:embed="rId4"/>
          <a:srcRect l="3732" r="7381" b="2"/>
          <a:stretch/>
        </p:blipFill>
        <p:spPr>
          <a:xfrm>
            <a:off x="0" y="10"/>
            <a:ext cx="4571980" cy="5143490"/>
          </a:xfrm>
          <a:prstGeom prst="rect">
            <a:avLst/>
          </a:prstGeom>
        </p:spPr>
      </p:pic>
      <p:sp>
        <p:nvSpPr>
          <p:cNvPr id="3" name="Titel 1">
            <a:extLst>
              <a:ext uri="{FF2B5EF4-FFF2-40B4-BE49-F238E27FC236}">
                <a16:creationId xmlns:a16="http://schemas.microsoft.com/office/drawing/2014/main" id="{C4BC0672-716C-42F3-A28D-5F7BD26FD54E}"/>
              </a:ext>
            </a:extLst>
          </p:cNvPr>
          <p:cNvSpPr txBox="1">
            <a:spLocks/>
          </p:cNvSpPr>
          <p:nvPr/>
        </p:nvSpPr>
        <p:spPr>
          <a:xfrm>
            <a:off x="4913276" y="1985873"/>
            <a:ext cx="3609804" cy="1171753"/>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400"/>
            <a:r>
              <a:rPr lang="nl-NL" sz="7000" spc="-50" dirty="0">
                <a:latin typeface="+mn-lt"/>
              </a:rPr>
              <a:t>Succes</a:t>
            </a:r>
            <a:r>
              <a:rPr lang="en-US" sz="7000" spc="-50" dirty="0">
                <a:latin typeface="+mn-lt"/>
              </a:rPr>
              <a:t>!</a:t>
            </a:r>
          </a:p>
        </p:txBody>
      </p:sp>
    </p:spTree>
    <p:extLst>
      <p:ext uri="{BB962C8B-B14F-4D97-AF65-F5344CB8AC3E}">
        <p14:creationId xmlns:p14="http://schemas.microsoft.com/office/powerpoint/2010/main" val="129434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F449422B-EE13-4A1E-9621-ADB6B372F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455" y="1495187"/>
            <a:ext cx="3920887" cy="3332752"/>
          </a:xfrm>
          <a:prstGeom prst="rect">
            <a:avLst/>
          </a:prstGeom>
        </p:spPr>
      </p:pic>
      <p:sp>
        <p:nvSpPr>
          <p:cNvPr id="3" name="Title 1">
            <a:extLst>
              <a:ext uri="{FF2B5EF4-FFF2-40B4-BE49-F238E27FC236}">
                <a16:creationId xmlns:a16="http://schemas.microsoft.com/office/drawing/2014/main" id="{0B812CB2-65C6-4D36-AA34-445442DF2CA4}"/>
              </a:ext>
            </a:extLst>
          </p:cNvPr>
          <p:cNvSpPr>
            <a:spLocks noGrp="1"/>
          </p:cNvSpPr>
          <p:nvPr>
            <p:ph type="ctrTitle"/>
          </p:nvPr>
        </p:nvSpPr>
        <p:spPr>
          <a:xfrm>
            <a:off x="2421271" y="1384594"/>
            <a:ext cx="4301455" cy="778505"/>
          </a:xfrm>
        </p:spPr>
        <p:txBody>
          <a:bodyPr>
            <a:normAutofit/>
          </a:bodyPr>
          <a:lstStyle/>
          <a:p>
            <a:r>
              <a:rPr lang="nl-NL" sz="4950" b="1" dirty="0">
                <a:latin typeface="+mn-lt"/>
              </a:rPr>
              <a:t>De Leerweg</a:t>
            </a:r>
          </a:p>
        </p:txBody>
      </p:sp>
      <p:sp>
        <p:nvSpPr>
          <p:cNvPr id="4" name="Subtitle 2">
            <a:extLst>
              <a:ext uri="{FF2B5EF4-FFF2-40B4-BE49-F238E27FC236}">
                <a16:creationId xmlns:a16="http://schemas.microsoft.com/office/drawing/2014/main" id="{B84EEEFB-BBA1-41BC-9567-378C2DF118C0}"/>
              </a:ext>
            </a:extLst>
          </p:cNvPr>
          <p:cNvSpPr>
            <a:spLocks noGrp="1"/>
          </p:cNvSpPr>
          <p:nvPr>
            <p:ph type="subTitle" idx="1"/>
          </p:nvPr>
        </p:nvSpPr>
        <p:spPr>
          <a:xfrm>
            <a:off x="2837750" y="2183073"/>
            <a:ext cx="2363598" cy="410788"/>
          </a:xfrm>
        </p:spPr>
        <p:txBody>
          <a:bodyPr>
            <a:noAutofit/>
          </a:bodyPr>
          <a:lstStyle/>
          <a:p>
            <a:r>
              <a:rPr lang="nl-NL" sz="2500" dirty="0"/>
              <a:t>Bijeenkomst 4 </a:t>
            </a:r>
          </a:p>
        </p:txBody>
      </p:sp>
    </p:spTree>
    <p:extLst>
      <p:ext uri="{BB962C8B-B14F-4D97-AF65-F5344CB8AC3E}">
        <p14:creationId xmlns:p14="http://schemas.microsoft.com/office/powerpoint/2010/main" val="53726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8917-4A59-47C8-BC57-3DFC18540518}"/>
              </a:ext>
            </a:extLst>
          </p:cNvPr>
          <p:cNvSpPr txBox="1">
            <a:spLocks/>
          </p:cNvSpPr>
          <p:nvPr/>
        </p:nvSpPr>
        <p:spPr>
          <a:xfrm>
            <a:off x="2950902" y="414237"/>
            <a:ext cx="4931229" cy="108806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Bijeenkomst</a:t>
            </a:r>
            <a:r>
              <a:rPr lang="en-US" b="1" dirty="0">
                <a:latin typeface="+mn-lt"/>
              </a:rPr>
              <a:t> 4</a:t>
            </a:r>
          </a:p>
        </p:txBody>
      </p:sp>
      <p:sp>
        <p:nvSpPr>
          <p:cNvPr id="3" name="Content Placeholder 2">
            <a:extLst>
              <a:ext uri="{FF2B5EF4-FFF2-40B4-BE49-F238E27FC236}">
                <a16:creationId xmlns:a16="http://schemas.microsoft.com/office/drawing/2014/main" id="{0FCEA229-AFB0-491F-893B-FC4BEEA5A47B}"/>
              </a:ext>
            </a:extLst>
          </p:cNvPr>
          <p:cNvSpPr txBox="1">
            <a:spLocks/>
          </p:cNvSpPr>
          <p:nvPr/>
        </p:nvSpPr>
        <p:spPr>
          <a:xfrm>
            <a:off x="3731078" y="1757565"/>
            <a:ext cx="4931230" cy="301810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Arial" panose="020B0604020202020204" pitchFamily="34" charset="0"/>
              <a:buChar char="•"/>
            </a:pPr>
            <a:r>
              <a:rPr lang="nl-NL" sz="1500" dirty="0"/>
              <a:t>Welkom en Introductie</a:t>
            </a:r>
          </a:p>
          <a:p>
            <a:pPr marL="285750" indent="-285750" algn="l">
              <a:buFont typeface="Arial" panose="020B0604020202020204" pitchFamily="34" charset="0"/>
              <a:buChar char="•"/>
            </a:pPr>
            <a:r>
              <a:rPr lang="nl-NL" sz="1500" dirty="0"/>
              <a:t>Terugblik &amp; vragen</a:t>
            </a:r>
          </a:p>
          <a:p>
            <a:pPr marL="285750" indent="-285750" algn="l">
              <a:buFont typeface="Arial" panose="020B0604020202020204" pitchFamily="34" charset="0"/>
              <a:buChar char="•"/>
            </a:pPr>
            <a:r>
              <a:rPr lang="nl-NL" sz="1500" dirty="0"/>
              <a:t>Theoretisch achtergronden: De Leerweg</a:t>
            </a:r>
          </a:p>
          <a:p>
            <a:pPr marL="285750" indent="-285750" algn="l">
              <a:buFont typeface="Arial" panose="020B0604020202020204" pitchFamily="34" charset="0"/>
              <a:buChar char="•"/>
            </a:pPr>
            <a:r>
              <a:rPr lang="nl-NL" sz="1500" dirty="0"/>
              <a:t>Oefening: </a:t>
            </a:r>
            <a:r>
              <a:rPr lang="nl-NL" sz="1500" b="1" i="1" dirty="0">
                <a:hlinkClick r:id="rId4"/>
              </a:rPr>
              <a:t>Werken aan De Leerweg</a:t>
            </a:r>
            <a:endParaRPr lang="nl-NL" sz="1500" b="1" i="1" dirty="0"/>
          </a:p>
          <a:p>
            <a:pPr marL="285750" indent="-285750" algn="l">
              <a:buFont typeface="Arial" panose="020B0604020202020204" pitchFamily="34" charset="0"/>
              <a:buChar char="•"/>
            </a:pPr>
            <a:r>
              <a:rPr lang="nl-NL" sz="1500" dirty="0"/>
              <a:t>Reflectie</a:t>
            </a:r>
          </a:p>
          <a:p>
            <a:pPr marL="285750" indent="-285750" algn="l">
              <a:buFont typeface="Arial" panose="020B0604020202020204" pitchFamily="34" charset="0"/>
              <a:buChar char="•"/>
            </a:pPr>
            <a:r>
              <a:rPr lang="nl-NL" sz="1500" dirty="0"/>
              <a:t>Plenaire terugblik, vooruitblik en afronding</a:t>
            </a:r>
          </a:p>
          <a:p>
            <a:pPr marL="285750" indent="-285750" algn="l">
              <a:buFont typeface="Arial" panose="020B0604020202020204" pitchFamily="34" charset="0"/>
              <a:buChar char="•"/>
            </a:pPr>
            <a:r>
              <a:rPr lang="nl-NL" sz="1500" dirty="0"/>
              <a:t>Huiswerk</a:t>
            </a:r>
          </a:p>
          <a:p>
            <a:endParaRPr lang="nl-NL" sz="1700" dirty="0">
              <a:latin typeface="+mj-lt"/>
            </a:endParaRPr>
          </a:p>
        </p:txBody>
      </p:sp>
      <p:pic>
        <p:nvPicPr>
          <p:cNvPr id="4" name="Afbeelding 3">
            <a:extLst>
              <a:ext uri="{FF2B5EF4-FFF2-40B4-BE49-F238E27FC236}">
                <a16:creationId xmlns:a16="http://schemas.microsoft.com/office/drawing/2014/main" id="{30BDE08C-A44D-4D01-96A8-9A47BE4B050F}"/>
              </a:ext>
            </a:extLst>
          </p:cNvPr>
          <p:cNvPicPr>
            <a:picLocks noChangeAspect="1"/>
          </p:cNvPicPr>
          <p:nvPr/>
        </p:nvPicPr>
        <p:blipFill>
          <a:blip r:embed="rId5"/>
          <a:stretch>
            <a:fillRect/>
          </a:stretch>
        </p:blipFill>
        <p:spPr>
          <a:xfrm>
            <a:off x="342900" y="1207114"/>
            <a:ext cx="3133585" cy="2531696"/>
          </a:xfrm>
          <a:prstGeom prst="rect">
            <a:avLst/>
          </a:prstGeom>
        </p:spPr>
      </p:pic>
    </p:spTree>
    <p:extLst>
      <p:ext uri="{BB962C8B-B14F-4D97-AF65-F5344CB8AC3E}">
        <p14:creationId xmlns:p14="http://schemas.microsoft.com/office/powerpoint/2010/main" val="9027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225E1-9A20-43A8-97C2-D60CC52BF205}"/>
              </a:ext>
            </a:extLst>
          </p:cNvPr>
          <p:cNvSpPr txBox="1">
            <a:spLocks/>
          </p:cNvSpPr>
          <p:nvPr/>
        </p:nvSpPr>
        <p:spPr>
          <a:xfrm>
            <a:off x="2023298" y="2146696"/>
            <a:ext cx="5097404" cy="85010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Terugblik &amp; vragen</a:t>
            </a:r>
          </a:p>
        </p:txBody>
      </p:sp>
    </p:spTree>
    <p:extLst>
      <p:ext uri="{BB962C8B-B14F-4D97-AF65-F5344CB8AC3E}">
        <p14:creationId xmlns:p14="http://schemas.microsoft.com/office/powerpoint/2010/main" val="40417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BB3C432-F836-4861-9EBB-E992E1DD55D7}"/>
              </a:ext>
            </a:extLst>
          </p:cNvPr>
          <p:cNvPicPr>
            <a:picLocks noChangeAspect="1"/>
          </p:cNvPicPr>
          <p:nvPr/>
        </p:nvPicPr>
        <p:blipFill rotWithShape="1">
          <a:blip r:embed="rId4">
            <a:extLst>
              <a:ext uri="{28A0092B-C50C-407E-A947-70E740481C1C}">
                <a14:useLocalDpi xmlns:a14="http://schemas.microsoft.com/office/drawing/2010/main" val="0"/>
              </a:ext>
            </a:extLst>
          </a:blip>
          <a:srcRect b="2007"/>
          <a:stretch/>
        </p:blipFill>
        <p:spPr>
          <a:xfrm>
            <a:off x="1417251" y="-1"/>
            <a:ext cx="7399578" cy="513015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249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96EB955D-2326-47F2-823B-B118E1190BE7}"/>
              </a:ext>
            </a:extLst>
          </p:cNvPr>
          <p:cNvGrpSpPr/>
          <p:nvPr/>
        </p:nvGrpSpPr>
        <p:grpSpPr>
          <a:xfrm>
            <a:off x="385589" y="499988"/>
            <a:ext cx="3859971" cy="4143523"/>
            <a:chOff x="28983" y="-210501"/>
            <a:chExt cx="5177230" cy="5356595"/>
          </a:xfrm>
        </p:grpSpPr>
        <p:pic>
          <p:nvPicPr>
            <p:cNvPr id="3" name="Tijdelijke aanduiding voor inhoud 3" descr="Afbeelding met tekst&#10;&#10;Automatisch gegenereerde beschrijving">
              <a:extLst>
                <a:ext uri="{FF2B5EF4-FFF2-40B4-BE49-F238E27FC236}">
                  <a16:creationId xmlns:a16="http://schemas.microsoft.com/office/drawing/2014/main" id="{9DD76897-FEFA-491B-B10A-E5F9C1233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858" y="1808293"/>
              <a:ext cx="2281355" cy="1424061"/>
            </a:xfrm>
            <a:prstGeom prst="rect">
              <a:avLst/>
            </a:prstGeom>
          </p:spPr>
        </p:pic>
        <p:sp>
          <p:nvSpPr>
            <p:cNvPr id="4" name="Title 1">
              <a:extLst>
                <a:ext uri="{FF2B5EF4-FFF2-40B4-BE49-F238E27FC236}">
                  <a16:creationId xmlns:a16="http://schemas.microsoft.com/office/drawing/2014/main" id="{38C7661C-37CD-4955-82D4-29301B28B70A}"/>
                </a:ext>
              </a:extLst>
            </p:cNvPr>
            <p:cNvSpPr txBox="1">
              <a:spLocks/>
            </p:cNvSpPr>
            <p:nvPr/>
          </p:nvSpPr>
          <p:spPr>
            <a:xfrm>
              <a:off x="28983" y="1911088"/>
              <a:ext cx="4689988" cy="2764511"/>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defTabSz="685800"/>
              <a:endParaRPr lang="en-US" sz="3000" b="1" spc="-38" dirty="0">
                <a:solidFill>
                  <a:prstClr val="black"/>
                </a:solidFill>
                <a:latin typeface="Calibri Light" panose="020F0302020204030204"/>
              </a:endParaRPr>
            </a:p>
          </p:txBody>
        </p:sp>
        <p:pic>
          <p:nvPicPr>
            <p:cNvPr id="5" name="Afbeelding 4">
              <a:extLst>
                <a:ext uri="{FF2B5EF4-FFF2-40B4-BE49-F238E27FC236}">
                  <a16:creationId xmlns:a16="http://schemas.microsoft.com/office/drawing/2014/main" id="{55CC0363-4A82-46C3-A699-38412D2B6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727" y="-210501"/>
              <a:ext cx="1733639" cy="1724114"/>
            </a:xfrm>
            <a:prstGeom prst="rect">
              <a:avLst/>
            </a:prstGeom>
          </p:spPr>
        </p:pic>
        <p:pic>
          <p:nvPicPr>
            <p:cNvPr id="6" name="Afbeelding 5">
              <a:extLst>
                <a:ext uri="{FF2B5EF4-FFF2-40B4-BE49-F238E27FC236}">
                  <a16:creationId xmlns:a16="http://schemas.microsoft.com/office/drawing/2014/main" id="{DD65B3B8-DB21-45EE-AA01-96A36F0F9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860" y="1682410"/>
              <a:ext cx="1566943" cy="1471688"/>
            </a:xfrm>
            <a:prstGeom prst="rect">
              <a:avLst/>
            </a:prstGeom>
          </p:spPr>
        </p:pic>
        <p:pic>
          <p:nvPicPr>
            <p:cNvPr id="7" name="Afbeelding 6">
              <a:extLst>
                <a:ext uri="{FF2B5EF4-FFF2-40B4-BE49-F238E27FC236}">
                  <a16:creationId xmlns:a16="http://schemas.microsoft.com/office/drawing/2014/main" id="{F32EF288-E89B-4709-9FEA-20282BD305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2" y="1784984"/>
              <a:ext cx="3361110" cy="3361110"/>
            </a:xfrm>
            <a:prstGeom prst="rect">
              <a:avLst/>
            </a:prstGeom>
            <a:effectLst>
              <a:outerShdw blurRad="50800" dist="38100" dir="5400000" algn="t" rotWithShape="0">
                <a:prstClr val="black">
                  <a:alpha val="40000"/>
                </a:prstClr>
              </a:outerShdw>
            </a:effectLst>
          </p:spPr>
        </p:pic>
        <p:pic>
          <p:nvPicPr>
            <p:cNvPr id="8" name="Afbeelding 7" descr="Afbeelding met tekst&#10;&#10;Automatisch gegenereerde beschrijving">
              <a:extLst>
                <a:ext uri="{FF2B5EF4-FFF2-40B4-BE49-F238E27FC236}">
                  <a16:creationId xmlns:a16="http://schemas.microsoft.com/office/drawing/2014/main" id="{2BF9FFF2-BD0A-4D5B-8003-C5A605C8AC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4072" y="350062"/>
              <a:ext cx="1747928" cy="2109896"/>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8EFB0C48-B917-421C-B502-6006E786BA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074" y="862168"/>
              <a:ext cx="1566943" cy="1471688"/>
            </a:xfrm>
            <a:prstGeom prst="rect">
              <a:avLst/>
            </a:prstGeom>
          </p:spPr>
        </p:pic>
      </p:grpSp>
      <p:sp>
        <p:nvSpPr>
          <p:cNvPr id="10" name="Rechthoek 9">
            <a:extLst>
              <a:ext uri="{FF2B5EF4-FFF2-40B4-BE49-F238E27FC236}">
                <a16:creationId xmlns:a16="http://schemas.microsoft.com/office/drawing/2014/main" id="{8EA7C93D-B73F-4C8F-876C-DA3EB8528F19}"/>
              </a:ext>
            </a:extLst>
          </p:cNvPr>
          <p:cNvSpPr/>
          <p:nvPr/>
        </p:nvSpPr>
        <p:spPr>
          <a:xfrm>
            <a:off x="4505621" y="2179013"/>
            <a:ext cx="4410388" cy="866733"/>
          </a:xfrm>
          <a:prstGeom prst="rect">
            <a:avLst/>
          </a:prstGeom>
        </p:spPr>
        <p:txBody>
          <a:bodyPr vert="horz" lIns="0" tIns="34290" rIns="0" bIns="34290" rtlCol="0">
            <a:normAutofit/>
          </a:bodyPr>
          <a:lstStyle/>
          <a:p>
            <a:pPr>
              <a:lnSpc>
                <a:spcPct val="90000"/>
              </a:lnSpc>
              <a:spcAft>
                <a:spcPts val="450"/>
              </a:spcAft>
              <a:buClr>
                <a:srgbClr val="F07F09"/>
              </a:buClr>
            </a:pPr>
            <a:r>
              <a:rPr lang="nl-NL" sz="2200" dirty="0">
                <a:latin typeface="Calibri" panose="020F0502020204030204"/>
              </a:rPr>
              <a:t>Welke concrete maten c.q. prestaties zijn er geformuleerd?</a:t>
            </a:r>
          </a:p>
          <a:p>
            <a:pPr defTabSz="342900"/>
            <a:endParaRPr lang="nl-NL" dirty="0">
              <a:solidFill>
                <a:prstClr val="black"/>
              </a:solidFill>
              <a:latin typeface="Calibri" panose="020F0502020204030204"/>
            </a:endParaRPr>
          </a:p>
          <a:p>
            <a:pPr defTabSz="342900"/>
            <a:endParaRPr lang="nl-NL" dirty="0">
              <a:solidFill>
                <a:prstClr val="black"/>
              </a:solidFill>
              <a:latin typeface="Calibri" panose="020F0502020204030204"/>
            </a:endParaRPr>
          </a:p>
          <a:p>
            <a:pPr>
              <a:lnSpc>
                <a:spcPct val="90000"/>
              </a:lnSpc>
              <a:spcAft>
                <a:spcPts val="450"/>
              </a:spcAft>
              <a:buClr>
                <a:srgbClr val="F07F09"/>
              </a:buClr>
            </a:pPr>
            <a:endParaRPr lang="en-US" sz="1500" dirty="0">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7691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0CAD8C60-B80A-4B25-A1F5-1FA2635D5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14" y="1171034"/>
            <a:ext cx="1591610" cy="2288695"/>
          </a:xfrm>
          <a:prstGeom prst="rect">
            <a:avLst/>
          </a:prstGeom>
          <a:effectLst>
            <a:outerShdw blurRad="50800" dist="38100" dir="5400000" algn="t" rotWithShape="0">
              <a:prstClr val="black">
                <a:alpha val="40000"/>
              </a:prstClr>
            </a:outerShdw>
          </a:effectLst>
        </p:spPr>
      </p:pic>
      <p:pic>
        <p:nvPicPr>
          <p:cNvPr id="3" name="Afbeelding 2" descr="Afbeelding met tekst&#10;&#10;Automatisch gegenereerde beschrijving">
            <a:extLst>
              <a:ext uri="{FF2B5EF4-FFF2-40B4-BE49-F238E27FC236}">
                <a16:creationId xmlns:a16="http://schemas.microsoft.com/office/drawing/2014/main" id="{7B6088C3-6A88-463E-8177-DBDEDEEA4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724" y="1353786"/>
            <a:ext cx="2105943" cy="2105943"/>
          </a:xfrm>
          <a:prstGeom prst="rect">
            <a:avLst/>
          </a:prstGeom>
          <a:effectLst>
            <a:outerShdw blurRad="50800" dist="38100" dir="5400000" algn="t" rotWithShape="0">
              <a:prstClr val="black">
                <a:alpha val="40000"/>
              </a:prstClr>
            </a:outerShdw>
          </a:effectLst>
        </p:spPr>
      </p:pic>
      <p:pic>
        <p:nvPicPr>
          <p:cNvPr id="4" name="Afbeelding 3" descr="Afbeelding met tekst&#10;&#10;Automatisch gegenereerde beschrijving">
            <a:extLst>
              <a:ext uri="{FF2B5EF4-FFF2-40B4-BE49-F238E27FC236}">
                <a16:creationId xmlns:a16="http://schemas.microsoft.com/office/drawing/2014/main" id="{5A578163-5BB9-431D-A256-C726746434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993" y="463138"/>
            <a:ext cx="3924306" cy="3335658"/>
          </a:xfrm>
          <a:prstGeom prst="rect">
            <a:avLst/>
          </a:prstGeom>
          <a:effectLst>
            <a:outerShdw blurRad="50800" dist="38100" dir="5400000" algn="t" rotWithShape="0">
              <a:prstClr val="black">
                <a:alpha val="40000"/>
              </a:prstClr>
            </a:outerShdw>
          </a:effectLst>
        </p:spPr>
      </p:pic>
      <p:sp>
        <p:nvSpPr>
          <p:cNvPr id="5" name="Rechthoek 4">
            <a:extLst>
              <a:ext uri="{FF2B5EF4-FFF2-40B4-BE49-F238E27FC236}">
                <a16:creationId xmlns:a16="http://schemas.microsoft.com/office/drawing/2014/main" id="{2B6E6FCA-DC66-481F-840D-212F1AABFDE9}"/>
              </a:ext>
            </a:extLst>
          </p:cNvPr>
          <p:cNvSpPr/>
          <p:nvPr/>
        </p:nvSpPr>
        <p:spPr>
          <a:xfrm>
            <a:off x="1634181" y="4078759"/>
            <a:ext cx="401393" cy="692497"/>
          </a:xfrm>
          <a:prstGeom prst="rect">
            <a:avLst/>
          </a:prstGeom>
          <a:noFill/>
        </p:spPr>
        <p:txBody>
          <a:bodyPr wrap="none" lIns="68580" tIns="34290" rIns="68580" bIns="34290">
            <a:spAutoFit/>
          </a:bodyPr>
          <a:lstStyle/>
          <a:p>
            <a:pPr algn="ctr" defTabSz="342900"/>
            <a:r>
              <a:rPr lang="nl-NL" sz="4050" b="1" dirty="0">
                <a:ln w="22225">
                  <a:solidFill>
                    <a:srgbClr val="F07F09"/>
                  </a:solidFill>
                  <a:prstDash val="solid"/>
                </a:ln>
                <a:solidFill>
                  <a:srgbClr val="F07F09"/>
                </a:solidFill>
                <a:latin typeface="Calibri" panose="020F0502020204030204"/>
              </a:rPr>
              <a:t>1</a:t>
            </a:r>
          </a:p>
        </p:txBody>
      </p:sp>
      <p:sp>
        <p:nvSpPr>
          <p:cNvPr id="6" name="Rechthoek 5">
            <a:extLst>
              <a:ext uri="{FF2B5EF4-FFF2-40B4-BE49-F238E27FC236}">
                <a16:creationId xmlns:a16="http://schemas.microsoft.com/office/drawing/2014/main" id="{D9DE0CF0-A053-4BC3-BF21-58AD17CAAC05}"/>
              </a:ext>
            </a:extLst>
          </p:cNvPr>
          <p:cNvSpPr/>
          <p:nvPr/>
        </p:nvSpPr>
        <p:spPr>
          <a:xfrm>
            <a:off x="4371303" y="4079908"/>
            <a:ext cx="401393" cy="692497"/>
          </a:xfrm>
          <a:prstGeom prst="rect">
            <a:avLst/>
          </a:prstGeom>
          <a:noFill/>
        </p:spPr>
        <p:txBody>
          <a:bodyPr wrap="none" lIns="68580" tIns="34290" rIns="68580" bIns="34290">
            <a:spAutoFit/>
          </a:bodyPr>
          <a:lstStyle/>
          <a:p>
            <a:pPr algn="ctr" defTabSz="342900"/>
            <a:r>
              <a:rPr lang="nl-NL" sz="4050" b="1" dirty="0">
                <a:ln w="22225">
                  <a:solidFill>
                    <a:srgbClr val="F07F09"/>
                  </a:solidFill>
                  <a:prstDash val="solid"/>
                </a:ln>
                <a:solidFill>
                  <a:srgbClr val="F07F09"/>
                </a:solidFill>
                <a:latin typeface="Calibri" panose="020F0502020204030204"/>
              </a:rPr>
              <a:t>2</a:t>
            </a:r>
          </a:p>
        </p:txBody>
      </p:sp>
      <p:sp>
        <p:nvSpPr>
          <p:cNvPr id="7" name="Rechthoek 6">
            <a:extLst>
              <a:ext uri="{FF2B5EF4-FFF2-40B4-BE49-F238E27FC236}">
                <a16:creationId xmlns:a16="http://schemas.microsoft.com/office/drawing/2014/main" id="{CD5DB0BA-FE33-41DB-AD4A-7C77C38FCE0B}"/>
              </a:ext>
            </a:extLst>
          </p:cNvPr>
          <p:cNvSpPr/>
          <p:nvPr/>
        </p:nvSpPr>
        <p:spPr>
          <a:xfrm>
            <a:off x="7209798" y="4084290"/>
            <a:ext cx="401393" cy="692497"/>
          </a:xfrm>
          <a:prstGeom prst="rect">
            <a:avLst/>
          </a:prstGeom>
          <a:noFill/>
        </p:spPr>
        <p:txBody>
          <a:bodyPr wrap="none" lIns="68580" tIns="34290" rIns="68580" bIns="34290">
            <a:spAutoFit/>
          </a:bodyPr>
          <a:lstStyle/>
          <a:p>
            <a:pPr algn="ctr" defTabSz="342900"/>
            <a:r>
              <a:rPr lang="nl-NL" sz="4050" b="1" dirty="0">
                <a:ln w="22225">
                  <a:solidFill>
                    <a:srgbClr val="F07F09"/>
                  </a:solidFill>
                  <a:prstDash val="solid"/>
                </a:ln>
                <a:solidFill>
                  <a:srgbClr val="F07F09"/>
                </a:solidFill>
                <a:latin typeface="Calibri" panose="020F0502020204030204"/>
              </a:rPr>
              <a:t>3</a:t>
            </a:r>
          </a:p>
        </p:txBody>
      </p:sp>
    </p:spTree>
    <p:extLst>
      <p:ext uri="{BB962C8B-B14F-4D97-AF65-F5344CB8AC3E}">
        <p14:creationId xmlns:p14="http://schemas.microsoft.com/office/powerpoint/2010/main" val="73057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2EA45-E90C-4FF5-B581-53FFEE4712D7}"/>
              </a:ext>
            </a:extLst>
          </p:cNvPr>
          <p:cNvSpPr txBox="1">
            <a:spLocks/>
          </p:cNvSpPr>
          <p:nvPr/>
        </p:nvSpPr>
        <p:spPr>
          <a:xfrm>
            <a:off x="790116" y="2146696"/>
            <a:ext cx="7563767" cy="85010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Theoretische achtergronden</a:t>
            </a:r>
          </a:p>
        </p:txBody>
      </p:sp>
    </p:spTree>
    <p:extLst>
      <p:ext uri="{BB962C8B-B14F-4D97-AF65-F5344CB8AC3E}">
        <p14:creationId xmlns:p14="http://schemas.microsoft.com/office/powerpoint/2010/main" val="1463116640"/>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2519</Words>
  <Application>Microsoft Office PowerPoint</Application>
  <PresentationFormat>Diavoorstelling (16:9)</PresentationFormat>
  <Paragraphs>289</Paragraphs>
  <Slides>26</Slides>
  <Notes>21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26</vt:i4>
      </vt:variant>
    </vt:vector>
  </HeadingPairs>
  <TitlesOfParts>
    <vt:vector size="34" baseType="lpstr">
      <vt:lpstr>Arial</vt:lpstr>
      <vt:lpstr>Calibri</vt:lpstr>
      <vt:lpstr>Calibri Light</vt:lpstr>
      <vt:lpstr>Freestyle Script</vt:lpstr>
      <vt:lpstr>Frutiger LT Std 45 Light</vt:lpstr>
      <vt:lpstr>Symbol</vt:lpstr>
      <vt:lpstr>Verdana</vt:lpstr>
      <vt:lpstr>Office-thema</vt:lpstr>
      <vt:lpstr>PowerPoint-presentatie</vt:lpstr>
      <vt:lpstr>Ter voorbereiding</vt:lpstr>
      <vt:lpstr>De Leerweg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AFFORDANCE  op opleiding</vt:lpstr>
      <vt:lpstr>AFFORDANCE CREËREN</vt:lpstr>
      <vt:lpstr>PowerPoint-presentatie</vt:lpstr>
      <vt:lpstr>PowerPoint-presentatie</vt:lpstr>
      <vt:lpstr>PowerPoint-presentatie</vt:lpstr>
      <vt:lpstr>PowerPoint-presentatie</vt:lpstr>
      <vt:lpstr>PowerPoint-presentatie</vt:lpstr>
      <vt:lpstr>REFLECTIE</vt:lpstr>
      <vt:lpstr>PowerPoint-presentatie</vt:lpstr>
      <vt:lpstr>PowerPoint-presentatie</vt:lpstr>
      <vt:lpstr>PENDELEN</vt:lpstr>
      <vt:lpstr>PowerPoint-presentatie</vt:lpstr>
      <vt:lpstr>Voorbereiding op bijeenkomst 5: Vervolgstappen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Miranda Timmermans</dc:creator>
  <cp:lastModifiedBy>Babs Rosenmuller</cp:lastModifiedBy>
  <cp:revision>2</cp:revision>
  <dcterms:created xsi:type="dcterms:W3CDTF">2021-05-03T13:22:26Z</dcterms:created>
  <dcterms:modified xsi:type="dcterms:W3CDTF">2021-05-19T14:57:25Z</dcterms:modified>
</cp:coreProperties>
</file>