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526" r:id="rId2"/>
    <p:sldId id="258" r:id="rId3"/>
    <p:sldId id="259" r:id="rId4"/>
    <p:sldId id="256" r:id="rId5"/>
    <p:sldId id="545" r:id="rId6"/>
    <p:sldId id="548" r:id="rId7"/>
    <p:sldId id="547" r:id="rId8"/>
    <p:sldId id="528" r:id="rId9"/>
    <p:sldId id="569" r:id="rId10"/>
    <p:sldId id="567" r:id="rId11"/>
    <p:sldId id="568" r:id="rId12"/>
    <p:sldId id="546" r:id="rId13"/>
    <p:sldId id="552" r:id="rId14"/>
    <p:sldId id="550" r:id="rId15"/>
    <p:sldId id="549" r:id="rId16"/>
    <p:sldId id="553" r:id="rId17"/>
    <p:sldId id="544" r:id="rId18"/>
    <p:sldId id="557" r:id="rId19"/>
    <p:sldId id="556" r:id="rId20"/>
    <p:sldId id="560" r:id="rId21"/>
    <p:sldId id="561" r:id="rId22"/>
    <p:sldId id="562" r:id="rId23"/>
    <p:sldId id="558" r:id="rId24"/>
    <p:sldId id="564" r:id="rId25"/>
    <p:sldId id="565" r:id="rId26"/>
    <p:sldId id="563" r:id="rId27"/>
    <p:sldId id="527" r:id="rId28"/>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Timmermans" initials="MT" lastIdx="11" clrIdx="0">
    <p:extLst>
      <p:ext uri="{19B8F6BF-5375-455C-9EA6-DF929625EA0E}">
        <p15:presenceInfo xmlns:p15="http://schemas.microsoft.com/office/powerpoint/2012/main" userId="S::mcl.timmermans@avans.nl::24ed787b-9832-4690-ad48-1e2d83bdeda7" providerId="AD"/>
      </p:ext>
    </p:extLst>
  </p:cmAuthor>
  <p:cmAuthor id="2" name="WProducties &amp; Events" initials="W&amp;E" lastIdx="3" clrIdx="1">
    <p:extLst>
      <p:ext uri="{19B8F6BF-5375-455C-9EA6-DF929625EA0E}">
        <p15:presenceInfo xmlns:p15="http://schemas.microsoft.com/office/powerpoint/2012/main" userId="WProducties &amp; Even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42FAC-D620-47D9-B6CD-53188E39D1A8}" v="1" dt="2021-05-19T13:47:55.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1"/>
    <p:restoredTop sz="80162" autoAdjust="0"/>
  </p:normalViewPr>
  <p:slideViewPr>
    <p:cSldViewPr snapToGrid="0" snapToObjects="1" showGuides="1">
      <p:cViewPr varScale="1">
        <p:scale>
          <a:sx n="71" d="100"/>
          <a:sy n="71" d="100"/>
        </p:scale>
        <p:origin x="120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bs Rosenmuller" userId="9837de90f8cb5cfc" providerId="LiveId" clId="{51B42FAC-D620-47D9-B6CD-53188E39D1A8}"/>
    <pc:docChg chg="undo redo custSel modSld">
      <pc:chgData name="Babs Rosenmuller" userId="9837de90f8cb5cfc" providerId="LiveId" clId="{51B42FAC-D620-47D9-B6CD-53188E39D1A8}" dt="2021-05-19T14:40:06.162" v="383" actId="1076"/>
      <pc:docMkLst>
        <pc:docMk/>
      </pc:docMkLst>
      <pc:sldChg chg="delCm">
        <pc:chgData name="Babs Rosenmuller" userId="9837de90f8cb5cfc" providerId="LiveId" clId="{51B42FAC-D620-47D9-B6CD-53188E39D1A8}" dt="2021-05-19T13:43:43.872" v="35" actId="1592"/>
        <pc:sldMkLst>
          <pc:docMk/>
          <pc:sldMk cId="76914611" sldId="256"/>
        </pc:sldMkLst>
      </pc:sldChg>
      <pc:sldChg chg="delCm modNotesTx">
        <pc:chgData name="Babs Rosenmuller" userId="9837de90f8cb5cfc" providerId="LiveId" clId="{51B42FAC-D620-47D9-B6CD-53188E39D1A8}" dt="2021-05-19T13:53:09.821" v="360" actId="1592"/>
        <pc:sldMkLst>
          <pc:docMk/>
          <pc:sldMk cId="934694532" sldId="259"/>
        </pc:sldMkLst>
      </pc:sldChg>
      <pc:sldChg chg="modSp mod">
        <pc:chgData name="Babs Rosenmuller" userId="9837de90f8cb5cfc" providerId="LiveId" clId="{51B42FAC-D620-47D9-B6CD-53188E39D1A8}" dt="2021-05-19T13:27:01.544" v="1" actId="207"/>
        <pc:sldMkLst>
          <pc:docMk/>
          <pc:sldMk cId="177451345" sldId="526"/>
        </pc:sldMkLst>
        <pc:spChg chg="mod">
          <ac:chgData name="Babs Rosenmuller" userId="9837de90f8cb5cfc" providerId="LiveId" clId="{51B42FAC-D620-47D9-B6CD-53188E39D1A8}" dt="2021-05-19T13:27:01.544" v="1" actId="207"/>
          <ac:spMkLst>
            <pc:docMk/>
            <pc:sldMk cId="177451345" sldId="526"/>
            <ac:spMk id="2" creationId="{03E33B21-B602-4E91-B560-4404771075EC}"/>
          </ac:spMkLst>
        </pc:spChg>
      </pc:sldChg>
      <pc:sldChg chg="modNotesTx">
        <pc:chgData name="Babs Rosenmuller" userId="9837de90f8cb5cfc" providerId="LiveId" clId="{51B42FAC-D620-47D9-B6CD-53188E39D1A8}" dt="2021-05-19T13:47:11.909" v="250" actId="20577"/>
        <pc:sldMkLst>
          <pc:docMk/>
          <pc:sldMk cId="684777957" sldId="528"/>
        </pc:sldMkLst>
      </pc:sldChg>
      <pc:sldChg chg="modSp mod">
        <pc:chgData name="Babs Rosenmuller" userId="9837de90f8cb5cfc" providerId="LiveId" clId="{51B42FAC-D620-47D9-B6CD-53188E39D1A8}" dt="2021-05-19T14:40:06.162" v="383" actId="1076"/>
        <pc:sldMkLst>
          <pc:docMk/>
          <pc:sldMk cId="1584837589" sldId="544"/>
        </pc:sldMkLst>
        <pc:spChg chg="mod">
          <ac:chgData name="Babs Rosenmuller" userId="9837de90f8cb5cfc" providerId="LiveId" clId="{51B42FAC-D620-47D9-B6CD-53188E39D1A8}" dt="2021-05-19T13:52:37.141" v="359" actId="20577"/>
          <ac:spMkLst>
            <pc:docMk/>
            <pc:sldMk cId="1584837589" sldId="544"/>
            <ac:spMk id="7" creationId="{DC48A181-F348-414D-884D-F4547A43657C}"/>
          </ac:spMkLst>
        </pc:spChg>
        <pc:spChg chg="mod">
          <ac:chgData name="Babs Rosenmuller" userId="9837de90f8cb5cfc" providerId="LiveId" clId="{51B42FAC-D620-47D9-B6CD-53188E39D1A8}" dt="2021-05-19T14:40:06.162" v="383" actId="1076"/>
          <ac:spMkLst>
            <pc:docMk/>
            <pc:sldMk cId="1584837589" sldId="544"/>
            <ac:spMk id="8" creationId="{6608BD25-EEFC-41CE-A926-46FF35712FBB}"/>
          </ac:spMkLst>
        </pc:spChg>
      </pc:sldChg>
      <pc:sldChg chg="delCm modNotesTx">
        <pc:chgData name="Babs Rosenmuller" userId="9837de90f8cb5cfc" providerId="LiveId" clId="{51B42FAC-D620-47D9-B6CD-53188E39D1A8}" dt="2021-05-19T13:45:50.965" v="241" actId="20577"/>
        <pc:sldMkLst>
          <pc:docMk/>
          <pc:sldMk cId="1782210830" sldId="547"/>
        </pc:sldMkLst>
      </pc:sldChg>
      <pc:sldChg chg="modNotesTx">
        <pc:chgData name="Babs Rosenmuller" userId="9837de90f8cb5cfc" providerId="LiveId" clId="{51B42FAC-D620-47D9-B6CD-53188E39D1A8}" dt="2021-05-19T13:44:27.750" v="115" actId="6549"/>
        <pc:sldMkLst>
          <pc:docMk/>
          <pc:sldMk cId="2334609679" sldId="548"/>
        </pc:sldMkLst>
      </pc:sldChg>
      <pc:sldChg chg="delCm modNotesTx">
        <pc:chgData name="Babs Rosenmuller" userId="9837de90f8cb5cfc" providerId="LiveId" clId="{51B42FAC-D620-47D9-B6CD-53188E39D1A8}" dt="2021-05-19T13:51:42.741" v="349" actId="20577"/>
        <pc:sldMkLst>
          <pc:docMk/>
          <pc:sldMk cId="3986565179" sldId="549"/>
        </pc:sldMkLst>
      </pc:sldChg>
      <pc:sldChg chg="modNotesTx">
        <pc:chgData name="Babs Rosenmuller" userId="9837de90f8cb5cfc" providerId="LiveId" clId="{51B42FAC-D620-47D9-B6CD-53188E39D1A8}" dt="2021-05-19T13:52:11.749" v="357" actId="20577"/>
        <pc:sldMkLst>
          <pc:docMk/>
          <pc:sldMk cId="3142298104" sldId="553"/>
        </pc:sldMkLst>
      </pc:sldChg>
      <pc:sldChg chg="modSp mod">
        <pc:chgData name="Babs Rosenmuller" userId="9837de90f8cb5cfc" providerId="LiveId" clId="{51B42FAC-D620-47D9-B6CD-53188E39D1A8}" dt="2021-05-19T13:53:55.525" v="362" actId="20577"/>
        <pc:sldMkLst>
          <pc:docMk/>
          <pc:sldMk cId="2663389834" sldId="557"/>
        </pc:sldMkLst>
        <pc:spChg chg="mod">
          <ac:chgData name="Babs Rosenmuller" userId="9837de90f8cb5cfc" providerId="LiveId" clId="{51B42FAC-D620-47D9-B6CD-53188E39D1A8}" dt="2021-05-19T13:53:55.525" v="362" actId="20577"/>
          <ac:spMkLst>
            <pc:docMk/>
            <pc:sldMk cId="2663389834" sldId="557"/>
            <ac:spMk id="3" creationId="{037F802C-BC22-4588-9960-C1415C2F76E1}"/>
          </ac:spMkLst>
        </pc:spChg>
      </pc:sldChg>
      <pc:sldChg chg="modSp mod">
        <pc:chgData name="Babs Rosenmuller" userId="9837de90f8cb5cfc" providerId="LiveId" clId="{51B42FAC-D620-47D9-B6CD-53188E39D1A8}" dt="2021-05-19T13:54:22.285" v="364" actId="20577"/>
        <pc:sldMkLst>
          <pc:docMk/>
          <pc:sldMk cId="2864522435" sldId="560"/>
        </pc:sldMkLst>
        <pc:spChg chg="mod">
          <ac:chgData name="Babs Rosenmuller" userId="9837de90f8cb5cfc" providerId="LiveId" clId="{51B42FAC-D620-47D9-B6CD-53188E39D1A8}" dt="2021-05-19T13:54:22.285" v="364" actId="20577"/>
          <ac:spMkLst>
            <pc:docMk/>
            <pc:sldMk cId="2864522435" sldId="560"/>
            <ac:spMk id="3" creationId="{037F802C-BC22-4588-9960-C1415C2F76E1}"/>
          </ac:spMkLst>
        </pc:spChg>
      </pc:sldChg>
      <pc:sldChg chg="modSp mod">
        <pc:chgData name="Babs Rosenmuller" userId="9837de90f8cb5cfc" providerId="LiveId" clId="{51B42FAC-D620-47D9-B6CD-53188E39D1A8}" dt="2021-05-19T13:54:29.740" v="366" actId="20577"/>
        <pc:sldMkLst>
          <pc:docMk/>
          <pc:sldMk cId="1907806038" sldId="561"/>
        </pc:sldMkLst>
        <pc:spChg chg="mod">
          <ac:chgData name="Babs Rosenmuller" userId="9837de90f8cb5cfc" providerId="LiveId" clId="{51B42FAC-D620-47D9-B6CD-53188E39D1A8}" dt="2021-05-19T13:54:29.740" v="366" actId="20577"/>
          <ac:spMkLst>
            <pc:docMk/>
            <pc:sldMk cId="1907806038" sldId="561"/>
            <ac:spMk id="3" creationId="{037F802C-BC22-4588-9960-C1415C2F76E1}"/>
          </ac:spMkLst>
        </pc:spChg>
      </pc:sldChg>
      <pc:sldChg chg="modNotesTx">
        <pc:chgData name="Babs Rosenmuller" userId="9837de90f8cb5cfc" providerId="LiveId" clId="{51B42FAC-D620-47D9-B6CD-53188E39D1A8}" dt="2021-05-19T13:54:49.262" v="370" actId="6549"/>
        <pc:sldMkLst>
          <pc:docMk/>
          <pc:sldMk cId="78458525" sldId="562"/>
        </pc:sldMkLst>
      </pc:sldChg>
      <pc:sldChg chg="modSp mod">
        <pc:chgData name="Babs Rosenmuller" userId="9837de90f8cb5cfc" providerId="LiveId" clId="{51B42FAC-D620-47D9-B6CD-53188E39D1A8}" dt="2021-05-19T13:57:50.846" v="381" actId="20577"/>
        <pc:sldMkLst>
          <pc:docMk/>
          <pc:sldMk cId="2884693659" sldId="563"/>
        </pc:sldMkLst>
        <pc:spChg chg="mod">
          <ac:chgData name="Babs Rosenmuller" userId="9837de90f8cb5cfc" providerId="LiveId" clId="{51B42FAC-D620-47D9-B6CD-53188E39D1A8}" dt="2021-05-19T13:57:50.846" v="381" actId="20577"/>
          <ac:spMkLst>
            <pc:docMk/>
            <pc:sldMk cId="2884693659" sldId="563"/>
            <ac:spMk id="3" creationId="{7FD1CA44-338F-4D97-A033-715FD7F26927}"/>
          </ac:spMkLst>
        </pc:spChg>
      </pc:sldChg>
      <pc:sldChg chg="modNotesTx">
        <pc:chgData name="Babs Rosenmuller" userId="9837de90f8cb5cfc" providerId="LiveId" clId="{51B42FAC-D620-47D9-B6CD-53188E39D1A8}" dt="2021-05-19T13:55:50.878" v="376" actId="313"/>
        <pc:sldMkLst>
          <pc:docMk/>
          <pc:sldMk cId="1075692807" sldId="565"/>
        </pc:sldMkLst>
      </pc:sldChg>
      <pc:sldChg chg="modNotesTx">
        <pc:chgData name="Babs Rosenmuller" userId="9837de90f8cb5cfc" providerId="LiveId" clId="{51B42FAC-D620-47D9-B6CD-53188E39D1A8}" dt="2021-05-19T13:48:15.678" v="262" actId="6549"/>
        <pc:sldMkLst>
          <pc:docMk/>
          <pc:sldMk cId="3836857632" sldId="567"/>
        </pc:sldMkLst>
      </pc:sldChg>
      <pc:sldChg chg="modNotesTx">
        <pc:chgData name="Babs Rosenmuller" userId="9837de90f8cb5cfc" providerId="LiveId" clId="{51B42FAC-D620-47D9-B6CD-53188E39D1A8}" dt="2021-05-19T13:47:28.093" v="255" actId="6549"/>
        <pc:sldMkLst>
          <pc:docMk/>
          <pc:sldMk cId="480428972" sldId="5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8BD63-F6DF-4EB3-A951-098C3EB53D8E}" type="datetimeFigureOut">
              <a:rPr lang="nl-NL" smtClean="0"/>
              <a:t>19-5-2021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11967-7A64-44DF-A321-14F6F9A8A64A}" type="slidenum">
              <a:rPr lang="nl-NL" smtClean="0"/>
              <a:t>‹nr.›</a:t>
            </a:fld>
            <a:endParaRPr lang="nl-NL"/>
          </a:p>
        </p:txBody>
      </p:sp>
    </p:spTree>
    <p:extLst>
      <p:ext uri="{BB962C8B-B14F-4D97-AF65-F5344CB8AC3E}">
        <p14:creationId xmlns:p14="http://schemas.microsoft.com/office/powerpoint/2010/main" val="299507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ennisbasislerarenopleiders.nl/documents/theorieCurriculumvraag2.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kennisbasislerarenopleiders.nl/documents/TheorieCurriculumvraag1aangepast.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opmerking vooraf:</a:t>
            </a:r>
          </a:p>
          <a:p>
            <a:pPr marL="0" indent="0">
              <a:buNone/>
            </a:pPr>
            <a:r>
              <a:rPr lang="nl-NL" dirty="0"/>
              <a:t>In de PowerPoint nemen we alleen dan verwijzingen op als we letterlijk citaten gebruiken, andere verwijzingen naar gebruikte literatuur zijn in de handreiking opgenomen en daar terug te vinden.</a:t>
            </a:r>
          </a:p>
          <a:p>
            <a:endParaRPr lang="nl-NL" dirty="0"/>
          </a:p>
        </p:txBody>
      </p:sp>
      <p:sp>
        <p:nvSpPr>
          <p:cNvPr id="4" name="Tijdelijke aanduiding voor dianummer 3"/>
          <p:cNvSpPr>
            <a:spLocks noGrp="1"/>
          </p:cNvSpPr>
          <p:nvPr>
            <p:ph type="sldNum" sz="quarter" idx="5"/>
          </p:nvPr>
        </p:nvSpPr>
        <p:spPr/>
        <p:txBody>
          <a:bodyPr/>
          <a:lstStyle/>
          <a:p>
            <a:fld id="{CC69AB25-1A5A-4CD9-AFE4-28C9DAF4003E}" type="slidenum">
              <a:rPr lang="nl-NL" smtClean="0"/>
              <a:t>1</a:t>
            </a:fld>
            <a:endParaRPr lang="nl-NL"/>
          </a:p>
        </p:txBody>
      </p:sp>
    </p:spTree>
    <p:extLst>
      <p:ext uri="{BB962C8B-B14F-4D97-AF65-F5344CB8AC3E}">
        <p14:creationId xmlns:p14="http://schemas.microsoft.com/office/powerpoint/2010/main" val="402168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Aangeven dat het niet alleen gaat om inzicht in de samenhang tussen beoogd, uitgewerkt en ervaren, maar dat het ook gaat om afstemming binnen de driehoek van student, schoolopleider/werkplekbegeleider en instituutsopleider; dat wil zeggen afstemmen van perspectieven.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Hierbij toelichten: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Verschillende verschijningsvormen van curriculum kunnen leiden tot verschillende beelden bij de betrokkenen. De metafoor van de olifant kan daarbij inzichtelijk zijn.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Belang van afstemmen: komen tot een </a:t>
            </a:r>
            <a:r>
              <a:rPr lang="nl-NL" sz="1200" i="1" kern="1200" dirty="0">
                <a:solidFill>
                  <a:schemeClr val="tx1"/>
                </a:solidFill>
                <a:effectLst/>
                <a:latin typeface="+mn-lt"/>
                <a:ea typeface="+mn-ea"/>
                <a:cs typeface="+mn-cs"/>
              </a:rPr>
              <a:t>gedeeld beeld </a:t>
            </a:r>
            <a:r>
              <a:rPr lang="nl-NL" sz="1200" kern="1200" dirty="0">
                <a:solidFill>
                  <a:schemeClr val="tx1"/>
                </a:solidFill>
                <a:effectLst/>
                <a:latin typeface="+mn-lt"/>
                <a:ea typeface="+mn-ea"/>
                <a:cs typeface="+mn-cs"/>
              </a:rPr>
              <a:t>van wat de student moet leren (leeropbrengst).</a:t>
            </a: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12</a:t>
            </a:fld>
            <a:endParaRPr lang="nl-NL"/>
          </a:p>
        </p:txBody>
      </p:sp>
    </p:spTree>
    <p:extLst>
      <p:ext uri="{BB962C8B-B14F-4D97-AF65-F5344CB8AC3E}">
        <p14:creationId xmlns:p14="http://schemas.microsoft.com/office/powerpoint/2010/main" val="223068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Afstemming </a:t>
            </a:r>
            <a:r>
              <a:rPr lang="nl-NL" sz="1200" kern="1200" dirty="0">
                <a:solidFill>
                  <a:schemeClr val="tx1"/>
                </a:solidFill>
                <a:effectLst/>
                <a:latin typeface="+mn-lt"/>
                <a:ea typeface="+mn-ea"/>
                <a:cs typeface="+mn-cs"/>
              </a:rPr>
              <a:t>over de vertaling van de ene naar de andere verschijningsvorm (van meer algemene theoretische concepten, naar de handboeken van de opleiding naar de vertaling van concrete activiteiten </a:t>
            </a:r>
            <a:r>
              <a:rPr lang="nl-NL" sz="1200" i="1" kern="1200" dirty="0">
                <a:solidFill>
                  <a:schemeClr val="tx1"/>
                </a:solidFill>
                <a:effectLst/>
                <a:latin typeface="+mn-lt"/>
                <a:ea typeface="+mn-ea"/>
                <a:cs typeface="+mn-cs"/>
              </a:rPr>
              <a:t>voor die ene student in die ene specifieke situatie</a:t>
            </a:r>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deze bijeenkomst gaat het over de afstemming over de leeropbrengst (leerdoelen, leeruitkomsten), maar afstemming gaat straks ook over de maat en de leerweg.</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13</a:t>
            </a:fld>
            <a:endParaRPr lang="nl-NL"/>
          </a:p>
        </p:txBody>
      </p:sp>
    </p:spTree>
    <p:extLst>
      <p:ext uri="{BB962C8B-B14F-4D97-AF65-F5344CB8AC3E}">
        <p14:creationId xmlns:p14="http://schemas.microsoft.com/office/powerpoint/2010/main" val="155463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14</a:t>
            </a:fld>
            <a:endParaRPr lang="nl-NL"/>
          </a:p>
        </p:txBody>
      </p:sp>
    </p:spTree>
    <p:extLst>
      <p:ext uri="{BB962C8B-B14F-4D97-AF65-F5344CB8AC3E}">
        <p14:creationId xmlns:p14="http://schemas.microsoft.com/office/powerpoint/2010/main" val="1246620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De begeleider van het traject deelt zelf de tijd in en bepaalt wat eventueel huiswerk is.</a:t>
            </a:r>
          </a:p>
          <a:p>
            <a:endParaRPr lang="nl-NL" dirty="0"/>
          </a:p>
          <a:p>
            <a:r>
              <a:rPr lang="nl-NL" dirty="0"/>
              <a:t>De oefening staat ook beschreven op pag. 34 – 36 van de handreiking ‘Bouwen aan een samenhangend curriculum voor het opleiden van leraren’ op te downloaden als Werkvorm 2. vanaf www.platformsamenopleiden.nl/driehoek </a:t>
            </a:r>
          </a:p>
          <a:p>
            <a:endParaRPr lang="nl-NL" dirty="0"/>
          </a:p>
          <a:p>
            <a:endParaRPr lang="nl-NL" sz="1200" kern="1200" dirty="0">
              <a:solidFill>
                <a:schemeClr val="tx1"/>
              </a:solidFill>
              <a:effectLst/>
              <a:latin typeface="+mn-lt"/>
              <a:ea typeface="+mn-ea"/>
              <a:cs typeface="+mn-cs"/>
            </a:endParaRPr>
          </a:p>
          <a:p>
            <a:r>
              <a:rPr lang="nl-NL" dirty="0"/>
              <a:t>De hier gepresenteerde oefening kan gekozen worden, maar ook een van de beschreven variaties.</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15</a:t>
            </a:fld>
            <a:endParaRPr lang="nl-NL"/>
          </a:p>
        </p:txBody>
      </p:sp>
    </p:spTree>
    <p:extLst>
      <p:ext uri="{BB962C8B-B14F-4D97-AF65-F5344CB8AC3E}">
        <p14:creationId xmlns:p14="http://schemas.microsoft.com/office/powerpoint/2010/main" val="348579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starten met De Leeropbrengst.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volgende bijeenkomsten gaat </a:t>
            </a:r>
            <a:r>
              <a:rPr lang="nl-NL" sz="1200" kern="1200" dirty="0">
                <a:solidFill>
                  <a:schemeClr val="tx1"/>
                </a:solidFill>
                <a:effectLst/>
                <a:latin typeface="+mn-lt"/>
                <a:ea typeface="+mn-ea"/>
                <a:cs typeface="+mn-cs"/>
              </a:rPr>
              <a:t>afstemming ook over De Maat en De Leerweg.)</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16</a:t>
            </a:fld>
            <a:endParaRPr lang="nl-NL"/>
          </a:p>
        </p:txBody>
      </p:sp>
    </p:spTree>
    <p:extLst>
      <p:ext uri="{BB962C8B-B14F-4D97-AF65-F5344CB8AC3E}">
        <p14:creationId xmlns:p14="http://schemas.microsoft.com/office/powerpoint/2010/main" val="189422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1" i="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17</a:t>
            </a:fld>
            <a:endParaRPr lang="nl-NL"/>
          </a:p>
        </p:txBody>
      </p:sp>
    </p:spTree>
    <p:extLst>
      <p:ext uri="{BB962C8B-B14F-4D97-AF65-F5344CB8AC3E}">
        <p14:creationId xmlns:p14="http://schemas.microsoft.com/office/powerpoint/2010/main" val="1804991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18</a:t>
            </a:fld>
            <a:endParaRPr lang="nl-NL"/>
          </a:p>
        </p:txBody>
      </p:sp>
    </p:spTree>
    <p:extLst>
      <p:ext uri="{BB962C8B-B14F-4D97-AF65-F5344CB8AC3E}">
        <p14:creationId xmlns:p14="http://schemas.microsoft.com/office/powerpoint/2010/main" val="271646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Tip</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Plak de geeltjes ‘in cirkels’ op een groot vel: in de eerste ring de beelden van de studenten, in de volgende ring die van de schoolopleider en dan die van de instituutsopleider. Al pratend en toelichtend ordenen helpt om zicht te krijgen op de diverse perspectieven. Die kunnen in het gesprek daarna worden aangevuld</a:t>
            </a:r>
            <a:r>
              <a:rPr lang="en-US" sz="1200"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19</a:t>
            </a:fld>
            <a:endParaRPr lang="nl-NL"/>
          </a:p>
        </p:txBody>
      </p:sp>
    </p:spTree>
    <p:extLst>
      <p:ext uri="{BB962C8B-B14F-4D97-AF65-F5344CB8AC3E}">
        <p14:creationId xmlns:p14="http://schemas.microsoft.com/office/powerpoint/2010/main" val="3836283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20</a:t>
            </a:fld>
            <a:endParaRPr lang="nl-NL"/>
          </a:p>
        </p:txBody>
      </p:sp>
    </p:spTree>
    <p:extLst>
      <p:ext uri="{BB962C8B-B14F-4D97-AF65-F5344CB8AC3E}">
        <p14:creationId xmlns:p14="http://schemas.microsoft.com/office/powerpoint/2010/main" val="524653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21</a:t>
            </a:fld>
            <a:endParaRPr lang="nl-NL"/>
          </a:p>
        </p:txBody>
      </p:sp>
    </p:spTree>
    <p:extLst>
      <p:ext uri="{BB962C8B-B14F-4D97-AF65-F5344CB8AC3E}">
        <p14:creationId xmlns:p14="http://schemas.microsoft.com/office/powerpoint/2010/main" val="343806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tweede bijeenkomst staat De Leeropbrengst centraal. </a:t>
            </a:r>
          </a:p>
          <a:p>
            <a:endParaRPr lang="nl-NL" dirty="0"/>
          </a:p>
          <a:p>
            <a:pPr marL="228600" indent="-228600">
              <a:buAutoNum type="arabicPeriod"/>
            </a:pPr>
            <a:r>
              <a:rPr lang="nl-NL" dirty="0"/>
              <a:t>Naast deze PowerPoint kan in bijeenkomst 2 gebruik gemaakt worden van </a:t>
            </a:r>
            <a:r>
              <a:rPr lang="nl-NL" dirty="0" err="1"/>
              <a:t>Digitalk</a:t>
            </a:r>
            <a:r>
              <a:rPr lang="nl-NL" dirty="0"/>
              <a:t> 2, het filmpje over ‘De Leeropbrengst’. Dit is te vinden op www.platformsamenopleiden.nl/driehoek </a:t>
            </a:r>
          </a:p>
          <a:p>
            <a:pPr marL="228600" indent="-228600">
              <a:buAutoNum type="arabicPeriod"/>
            </a:pPr>
            <a:r>
              <a:rPr lang="nl-NL" dirty="0"/>
              <a:t>Ondersteunend bij deze bijeenkomst is </a:t>
            </a:r>
            <a:r>
              <a:rPr lang="nl-NL" sz="1200" kern="1200" dirty="0">
                <a:solidFill>
                  <a:schemeClr val="tx1"/>
                </a:solidFill>
                <a:latin typeface="+mn-lt"/>
                <a:ea typeface="+mn-ea"/>
                <a:cs typeface="+mn-cs"/>
              </a:rPr>
              <a:t>Praatplaat 2 ‘De Leeropbrengst’ (5.2, pag. </a:t>
            </a:r>
            <a:r>
              <a:rPr lang="nl-NL" dirty="0"/>
              <a:t>26/27 en bijlage 1, pag. 46). en te downloaden vanaf www.platformsamenopleiden.nl/driehoek. Hier staan ook verwijzingen naar relevante achtergrondinformatie.</a:t>
            </a:r>
          </a:p>
          <a:p>
            <a:pPr marL="228600" indent="-228600">
              <a:buAutoNum type="arabicPeriod"/>
            </a:pPr>
            <a:r>
              <a:rPr lang="nl-NL" dirty="0"/>
              <a:t>De oefening behorend bij deze bijeenkomst staat beschreven op pag. 34-36 van de handreiking.</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3</a:t>
            </a:fld>
            <a:endParaRPr lang="nl-NL"/>
          </a:p>
        </p:txBody>
      </p:sp>
    </p:spTree>
    <p:extLst>
      <p:ext uri="{BB962C8B-B14F-4D97-AF65-F5344CB8AC3E}">
        <p14:creationId xmlns:p14="http://schemas.microsoft.com/office/powerpoint/2010/main" val="412777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Reflecteer op de inhouden en het geleerde in deze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Voorstel is om dat in de ‘punten’ te doen (zie ‘Bouwen aan een samenhangend curriculum voor het opleiden van leraren, pag. 40, werkvorm 5).</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22</a:t>
            </a:fld>
            <a:endParaRPr lang="nl-NL"/>
          </a:p>
        </p:txBody>
      </p:sp>
    </p:spTree>
    <p:extLst>
      <p:ext uri="{BB962C8B-B14F-4D97-AF65-F5344CB8AC3E}">
        <p14:creationId xmlns:p14="http://schemas.microsoft.com/office/powerpoint/2010/main" val="2841184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24</a:t>
            </a:fld>
            <a:endParaRPr lang="nl-NL"/>
          </a:p>
        </p:txBody>
      </p:sp>
    </p:spTree>
    <p:extLst>
      <p:ext uri="{BB962C8B-B14F-4D97-AF65-F5344CB8AC3E}">
        <p14:creationId xmlns:p14="http://schemas.microsoft.com/office/powerpoint/2010/main" val="208120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inhoud van deze bijeenkomst staat visueel weergegeven in deze praatplaat.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praatplaat is te gebruiken om nog een keer terug te kijken op deze bijeenkomst.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handreiking ‘Bouwen aan een samenhangend curriculum voor het opleiden van leraren’ staat op pagina 25 en verder beschreven hoe de praatplaten ingezet kunnen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25</a:t>
            </a:fld>
            <a:endParaRPr lang="nl-NL"/>
          </a:p>
        </p:txBody>
      </p:sp>
    </p:spTree>
    <p:extLst>
      <p:ext uri="{BB962C8B-B14F-4D97-AF65-F5344CB8AC3E}">
        <p14:creationId xmlns:p14="http://schemas.microsoft.com/office/powerpoint/2010/main" val="4208386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begeleider van de bijeenkomsten is vrij om de voorbereiding aan te vullen of te wijzigen.</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26</a:t>
            </a:fld>
            <a:endParaRPr lang="nl-NL"/>
          </a:p>
        </p:txBody>
      </p:sp>
    </p:spTree>
    <p:extLst>
      <p:ext uri="{BB962C8B-B14F-4D97-AF65-F5344CB8AC3E}">
        <p14:creationId xmlns:p14="http://schemas.microsoft.com/office/powerpoint/2010/main" val="213397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27</a:t>
            </a:fld>
            <a:endParaRPr lang="nl-NL"/>
          </a:p>
        </p:txBody>
      </p:sp>
    </p:spTree>
    <p:extLst>
      <p:ext uri="{BB962C8B-B14F-4D97-AF65-F5344CB8AC3E}">
        <p14:creationId xmlns:p14="http://schemas.microsoft.com/office/powerpoint/2010/main" val="129548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Terugblik op en vragen naar aanleiding van de eerste bijeenkomst over De Uitdaging.</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5</a:t>
            </a:fld>
            <a:endParaRPr lang="nl-NL"/>
          </a:p>
        </p:txBody>
      </p:sp>
    </p:spTree>
    <p:extLst>
      <p:ext uri="{BB962C8B-B14F-4D97-AF65-F5344CB8AC3E}">
        <p14:creationId xmlns:p14="http://schemas.microsoft.com/office/powerpoint/2010/main" val="271363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Zie handreiking ‘Bouwen aan een samenhangend curriculum voor het opleiden van leraren’, </a:t>
            </a:r>
            <a:r>
              <a:rPr lang="nl-NL" dirty="0" err="1"/>
              <a:t>pag</a:t>
            </a:r>
            <a:r>
              <a:rPr lang="nl-NL" dirty="0"/>
              <a:t> 25 met hoe hierbij (eventueel) de praatplaat 1. bij te gebruiken.</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6</a:t>
            </a:fld>
            <a:endParaRPr lang="nl-NL"/>
          </a:p>
        </p:txBody>
      </p:sp>
    </p:spTree>
    <p:extLst>
      <p:ext uri="{BB962C8B-B14F-4D97-AF65-F5344CB8AC3E}">
        <p14:creationId xmlns:p14="http://schemas.microsoft.com/office/powerpoint/2010/main" val="94777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bijeenkomst twee staat De Leeropbrengst centraal.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Leeropbrengst kan aan de hand van de sheets toegelicht worden, of via </a:t>
            </a:r>
            <a:r>
              <a:rPr lang="nl-NL" dirty="0" err="1"/>
              <a:t>Digitalk</a:t>
            </a:r>
            <a:r>
              <a:rPr lang="nl-NL" dirty="0"/>
              <a:t> 2.getoond worden. (www.platformsamenopleiden.nl/driehoek)</a:t>
            </a:r>
            <a:br>
              <a:rPr lang="nl-NL" dirty="0"/>
            </a:br>
            <a:br>
              <a:rPr lang="nl-NL" dirty="0"/>
            </a:br>
            <a:r>
              <a:rPr lang="nl-NL" dirty="0"/>
              <a:t>Het thema Leeropbrengst wordt toegelicht aan de hand van het beroepsbeeld, curriculum en haar verschijningsvormen, de relatie met leeropbrengsten en wat dat betekent voor de afstemming in de driehoek. Uiteindelijk wordt inzichtelijk gemaakt hoe de driehoek kan afstemmen over de leeropbrengst.</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7</a:t>
            </a:fld>
            <a:endParaRPr lang="nl-NL"/>
          </a:p>
        </p:txBody>
      </p:sp>
    </p:spTree>
    <p:extLst>
      <p:ext uri="{BB962C8B-B14F-4D97-AF65-F5344CB8AC3E}">
        <p14:creationId xmlns:p14="http://schemas.microsoft.com/office/powerpoint/2010/main" val="140554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Partnerschappen hebben gezamenlijk een beroepsbeeld geformuleerd waarin zij aangeven welke leraar zij willen opleiden. Dit beroepsbeeld geeft richting aan het leren van de student en aan het opleiden door alle betrokken opleiders en begeleiders, het is richtinggevend voor wat er in het ‘curriculum’ aan de orde moet en kan komen.</a:t>
            </a:r>
          </a:p>
          <a:p>
            <a:endParaRPr lang="nl-NL" dirty="0"/>
          </a:p>
          <a:p>
            <a:r>
              <a:rPr lang="nl-NL" dirty="0"/>
              <a:t>Besteed aandacht aan:</a:t>
            </a:r>
          </a:p>
          <a:p>
            <a:pPr marL="171450" indent="-171450">
              <a:buFont typeface="Arial" panose="020B0604020202020204" pitchFamily="34" charset="0"/>
              <a:buChar char="•"/>
            </a:pPr>
            <a:r>
              <a:rPr lang="nl-NL" dirty="0"/>
              <a:t>In het leraar worden speelt leren op de werkplek een grote rol.</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Vaak wordt leren op de werkplek gezien als leraar worden door leraar te zijn; het idee dat je door ervaring vanzelf goed wordt sluit niet aan bij wat bekend is over het opbouwen van expertise, werkplekleren is complex en ergens ‘goed in worden’ vraagt naast het ‘doen’ ook om voortdurende analyse van je prestaties en daar gerichte leeractiviteiten op inzetten.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Aanstaande leraren zien op de werkplek bekwame leraren functioneren. Echter, te vergelijken met de ijsberg (competentiegericht leren en opleiden), zien aanstaande leraren doorgaans maar een gedeelte van wat leraar zijn is. Als nieuwkomers zien ze niet altijd wat er precies voor hun ogen afspeelt. Ze zien gedrag en handelingen van leraren en leerlingen, maar hebben op veel vlakken nog weinig inzicht om dit ook goed te duiden of te herkennen. Zo zijn motieven, onderbouwingen, keuzes doorgaans onzichtbaar en zitten voor de aanstaande leraar onder het wateroppervlak. Navraag kan e.a. verhelderen, maar de leraren in een school werken veel vanuit ingeslepen patronen, procedures en werkroutines die veel impliciete kennis bevatten die ze niet altijd makkelijk kunnen delen. </a:t>
            </a:r>
          </a:p>
          <a:p>
            <a:pPr marL="171450" indent="-171450">
              <a:buFont typeface="Arial" panose="020B0604020202020204" pitchFamily="34" charset="0"/>
              <a:buChar char="•"/>
            </a:pPr>
            <a:r>
              <a:rPr lang="nl-NL" dirty="0"/>
              <a:t>Dit maakt leraar worden door leraar te zijn voor aanstaande leraren een uitdaging.</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Om leraar worden te begeleiden en “sturen”,  werken we met een curriculum.</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8</a:t>
            </a:fld>
            <a:endParaRPr lang="nl-NL"/>
          </a:p>
        </p:txBody>
      </p:sp>
    </p:spTree>
    <p:extLst>
      <p:ext uri="{BB962C8B-B14F-4D97-AF65-F5344CB8AC3E}">
        <p14:creationId xmlns:p14="http://schemas.microsoft.com/office/powerpoint/2010/main" val="757313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werken met een curriculum om ervoor te zorgen dat startbekwame leraren ‘opleveren’.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definitie van Curriculum (</a:t>
            </a:r>
            <a:r>
              <a:rPr lang="nl-NL" sz="1200" kern="1200" dirty="0">
                <a:solidFill>
                  <a:schemeClr val="tx1"/>
                </a:solidFill>
                <a:effectLst/>
                <a:latin typeface="+mn-lt"/>
                <a:ea typeface="+mn-ea"/>
                <a:cs typeface="+mn-cs"/>
              </a:rPr>
              <a:t>Timmermans, M., &amp; Van Velzen, C., 2017), waarbij we bij Samen Opleiden te maken hebben met een samenhangend werkplek- en opleidingsdeel. </a:t>
            </a:r>
            <a:endParaRPr lang="nl-NL" sz="1200" kern="1200" dirty="0">
              <a:solidFill>
                <a:schemeClr val="tx1"/>
              </a:solidFill>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811967-7A64-44DF-A321-14F6F9A8A6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22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verschijningsvormen van het curriculum.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Toelichten aan de hand van:</a:t>
            </a:r>
          </a:p>
          <a:p>
            <a:r>
              <a:rPr lang="nl-NL" sz="1200" kern="1200" dirty="0">
                <a:solidFill>
                  <a:schemeClr val="tx1"/>
                </a:solidFill>
                <a:effectLst/>
                <a:latin typeface="+mn-lt"/>
                <a:ea typeface="+mn-ea"/>
                <a:cs typeface="+mn-cs"/>
              </a:rPr>
              <a:t>Van den Akker, J., &amp; </a:t>
            </a:r>
            <a:r>
              <a:rPr lang="nl-NL" sz="1200" kern="1200" dirty="0" err="1">
                <a:solidFill>
                  <a:schemeClr val="tx1"/>
                </a:solidFill>
                <a:effectLst/>
                <a:latin typeface="+mn-lt"/>
                <a:ea typeface="+mn-ea"/>
                <a:cs typeface="+mn-cs"/>
              </a:rPr>
              <a:t>Nieveen</a:t>
            </a:r>
            <a:r>
              <a:rPr lang="nl-NL" sz="1200" kern="1200" dirty="0">
                <a:solidFill>
                  <a:schemeClr val="tx1"/>
                </a:solidFill>
                <a:effectLst/>
                <a:latin typeface="+mn-lt"/>
                <a:ea typeface="+mn-ea"/>
                <a:cs typeface="+mn-cs"/>
              </a:rPr>
              <a:t>, N. (2009b). Hoe maak je een goed curriculum? </a:t>
            </a:r>
            <a:r>
              <a:rPr lang="nl-NL" sz="1200" u="sng" kern="1200" dirty="0">
                <a:solidFill>
                  <a:schemeClr val="tx1"/>
                </a:solidFill>
                <a:effectLst/>
                <a:latin typeface="+mn-lt"/>
                <a:ea typeface="+mn-ea"/>
                <a:cs typeface="+mn-cs"/>
                <a:hlinkClick r:id="rId3"/>
              </a:rPr>
              <a:t>www.kennisbasislerarenopleiders.nl/documents/theorieCurriculumvraag2.pdf</a:t>
            </a:r>
            <a:r>
              <a:rPr lang="nl-NL" sz="1200" i="1"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Van den Akker, J., &amp; </a:t>
            </a:r>
            <a:r>
              <a:rPr lang="nl-NL" sz="1200" kern="1200" dirty="0" err="1">
                <a:solidFill>
                  <a:schemeClr val="tx1"/>
                </a:solidFill>
                <a:effectLst/>
                <a:latin typeface="+mn-lt"/>
                <a:ea typeface="+mn-ea"/>
                <a:cs typeface="+mn-cs"/>
              </a:rPr>
              <a:t>Nieveen</a:t>
            </a:r>
            <a:r>
              <a:rPr lang="nl-NL" sz="1200" kern="1200" dirty="0">
                <a:solidFill>
                  <a:schemeClr val="tx1"/>
                </a:solidFill>
                <a:effectLst/>
                <a:latin typeface="+mn-lt"/>
                <a:ea typeface="+mn-ea"/>
                <a:cs typeface="+mn-cs"/>
              </a:rPr>
              <a:t>, N. (2009c). Waarom ontwikkel je een curriculum en wat is een curriculum dan? </a:t>
            </a:r>
            <a:r>
              <a:rPr lang="nl-NL" sz="1200" u="sng" kern="1200" dirty="0">
                <a:solidFill>
                  <a:schemeClr val="tx1"/>
                </a:solidFill>
                <a:effectLst/>
                <a:latin typeface="+mn-lt"/>
                <a:ea typeface="+mn-ea"/>
                <a:cs typeface="+mn-cs"/>
                <a:hlinkClick r:id="rId4"/>
              </a:rPr>
              <a:t>www.kennisbasislerarenopleiders.nl/documents/TheorieCurriculumvraag1aangepast.pdf</a:t>
            </a:r>
            <a:r>
              <a:rPr lang="nl-NL" sz="1200" i="1"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Van den Akker, J., &amp; Thijs, A. (2009). </a:t>
            </a:r>
            <a:r>
              <a:rPr lang="nl-NL" sz="1200" i="1" kern="1200" dirty="0">
                <a:solidFill>
                  <a:schemeClr val="tx1"/>
                </a:solidFill>
                <a:effectLst/>
                <a:latin typeface="+mn-lt"/>
                <a:ea typeface="+mn-ea"/>
                <a:cs typeface="+mn-cs"/>
              </a:rPr>
              <a:t>Leerplan in ontwikkeling</a:t>
            </a:r>
            <a:r>
              <a:rPr lang="nl-NL" sz="1200" kern="1200" dirty="0">
                <a:solidFill>
                  <a:schemeClr val="tx1"/>
                </a:solidFill>
                <a:effectLst/>
                <a:latin typeface="+mn-lt"/>
                <a:ea typeface="+mn-ea"/>
                <a:cs typeface="+mn-cs"/>
              </a:rPr>
              <a:t>. Enschede: SLO.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Beoogd curriculum: het curriculum zoals het beschreven en bedoeld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Uitgewerkt curriculum: het curriculum zoals lerarenopleiders uit instituut en school het interpreteren en vorm geven c.q. uitvoeren.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Ervaren curriculum: het curriculum zoals de studenten het interpreteren, ervaren en zelf vorm geven en wat ze ervan leren.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Belangrijk om te benadrukken is dat het van beoogd naar uitgewerkt naar ervaren steeds om een vertaalslag en interpretatie gaat waarbij informatie verloren kan gaan of zelfs een ander accent kan krijgen. </a:t>
            </a:r>
            <a:r>
              <a:rPr lang="nl-NL" sz="1200" kern="1200" dirty="0">
                <a:solidFill>
                  <a:schemeClr val="tx1"/>
                </a:solidFill>
                <a:effectLst/>
                <a:latin typeface="+mn-lt"/>
                <a:ea typeface="+mn-ea"/>
                <a:cs typeface="+mn-cs"/>
              </a:rPr>
              <a:t>De kwaliteit van het curriculum als geheel hangt af van de mate waarin de verschillende verschijningsvormen op één lijn liggen (zogenaamde alignement).</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10</a:t>
            </a:fld>
            <a:endParaRPr lang="nl-NL"/>
          </a:p>
        </p:txBody>
      </p:sp>
    </p:spTree>
    <p:extLst>
      <p:ext uri="{BB962C8B-B14F-4D97-AF65-F5344CB8AC3E}">
        <p14:creationId xmlns:p14="http://schemas.microsoft.com/office/powerpoint/2010/main" val="135873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zou een relatie kunnen leggen tussen de drie niveaus van het curriculum en de driehoeken.</a:t>
            </a:r>
          </a:p>
          <a:p>
            <a:endParaRPr lang="nl-NL" dirty="0"/>
          </a:p>
          <a:p>
            <a:r>
              <a:rPr lang="nl-NL" dirty="0"/>
              <a:t>Beoogd op het niveau van de ideale driehoek, samenwerking tussen de drie partners/betrokkenen.</a:t>
            </a:r>
          </a:p>
          <a:p>
            <a:r>
              <a:rPr lang="nl-NL" dirty="0"/>
              <a:t>Uitgewerkt op het niveau van alle driehoeken die er in een opleidingstraject zijn en die allen eigen interpretaties geven.</a:t>
            </a:r>
          </a:p>
          <a:p>
            <a:r>
              <a:rPr lang="nl-NL" dirty="0"/>
              <a:t>Ervaren op het niveau van die ene driehoek, met die ene student in die ene context.</a:t>
            </a:r>
          </a:p>
          <a:p>
            <a:endParaRPr lang="nl-NL" dirty="0"/>
          </a:p>
          <a:p>
            <a:r>
              <a:rPr lang="nl-NL" dirty="0"/>
              <a:t>De relatie tussen Beoogd, uitgewerkt en ervaren en </a:t>
            </a:r>
            <a:r>
              <a:rPr lang="nl-NL" i="1" dirty="0"/>
              <a:t>omgekeerd</a:t>
            </a:r>
            <a:r>
              <a:rPr lang="nl-NL" dirty="0"/>
              <a:t> moet helder zijn.</a:t>
            </a:r>
          </a:p>
          <a:p>
            <a:r>
              <a:rPr lang="nl-NL" dirty="0"/>
              <a:t>Wat beoogd wordt kan op meerdere manieren uitgewerkt en ervaren worden en toch passend zijn bij startbekwaam leraar worden.</a:t>
            </a:r>
          </a:p>
          <a:p>
            <a:r>
              <a:rPr lang="nl-NL" dirty="0"/>
              <a:t>Wat geleerd en ervaren wordt, kan ook weer vertaald worden naar wat beoogd wordt.</a:t>
            </a:r>
          </a:p>
          <a:p>
            <a:endParaRPr lang="nl-NL" dirty="0"/>
          </a:p>
          <a:p>
            <a:r>
              <a:rPr lang="nl-NL" dirty="0"/>
              <a:t>Afstemming betekent o.a. dat deze relaties - samenhang verhelderd worden in de driehoek.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11</a:t>
            </a:fld>
            <a:endParaRPr lang="nl-NL"/>
          </a:p>
        </p:txBody>
      </p:sp>
    </p:spTree>
    <p:extLst>
      <p:ext uri="{BB962C8B-B14F-4D97-AF65-F5344CB8AC3E}">
        <p14:creationId xmlns:p14="http://schemas.microsoft.com/office/powerpoint/2010/main" val="94187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Titelstijl van model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88D70904-3E78-F043-B3F0-0659B576B00C}" type="datetimeFigureOut">
              <a:rPr lang="nl-NL" smtClean="0"/>
              <a:t>19-5-2021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8D70904-3E78-F043-B3F0-0659B576B00C}" type="datetimeFigureOut">
              <a:rPr lang="nl-NL" smtClean="0"/>
              <a:t>19-5-2021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8D70904-3E78-F043-B3F0-0659B576B00C}" type="datetimeFigureOut">
              <a:rPr lang="nl-NL" smtClean="0"/>
              <a:t>19-5-2021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88D70904-3E78-F043-B3F0-0659B576B00C}" type="datetimeFigureOut">
              <a:rPr lang="nl-NL" smtClean="0"/>
              <a:t>19-5-2021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0904-3E78-F043-B3F0-0659B576B00C}" type="datetimeFigureOut">
              <a:rPr lang="nl-NL" smtClean="0"/>
              <a:t>19-5-2021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19-5-2021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19-5-2021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D70904-3E78-F043-B3F0-0659B576B00C}" type="datetimeFigureOut">
              <a:rPr lang="nl-NL" smtClean="0"/>
              <a:t>19-5-2021</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838A42-CDA7-B643-9F16-30956B2CD95E}" type="slidenum">
              <a:rPr lang="nl-NL" smtClean="0"/>
              <a:t>‹nr.›</a:t>
            </a:fld>
            <a:endParaRPr lang="nl-NL"/>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platformsamenopleiden.nl/wp-content/uploads/2021/03/Werkvorm-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aart&#10;&#10;Automatisch gegenereerde beschrijving">
            <a:extLst>
              <a:ext uri="{FF2B5EF4-FFF2-40B4-BE49-F238E27FC236}">
                <a16:creationId xmlns:a16="http://schemas.microsoft.com/office/drawing/2014/main" id="{20A33328-A04A-4E3C-8813-7206991F87FE}"/>
              </a:ext>
            </a:extLst>
          </p:cNvPr>
          <p:cNvPicPr>
            <a:picLocks noChangeAspect="1"/>
          </p:cNvPicPr>
          <p:nvPr/>
        </p:nvPicPr>
        <p:blipFill>
          <a:blip r:embed="rId3"/>
          <a:stretch>
            <a:fillRect/>
          </a:stretch>
        </p:blipFill>
        <p:spPr>
          <a:xfrm>
            <a:off x="2611" y="0"/>
            <a:ext cx="9138777" cy="5143500"/>
          </a:xfrm>
          <a:prstGeom prst="rect">
            <a:avLst/>
          </a:prstGeom>
        </p:spPr>
      </p:pic>
      <p:sp>
        <p:nvSpPr>
          <p:cNvPr id="2" name="Tekstvak 1">
            <a:extLst>
              <a:ext uri="{FF2B5EF4-FFF2-40B4-BE49-F238E27FC236}">
                <a16:creationId xmlns:a16="http://schemas.microsoft.com/office/drawing/2014/main" id="{03E33B21-B602-4E91-B560-4404771075EC}"/>
              </a:ext>
            </a:extLst>
          </p:cNvPr>
          <p:cNvSpPr txBox="1"/>
          <p:nvPr/>
        </p:nvSpPr>
        <p:spPr>
          <a:xfrm>
            <a:off x="637310" y="4435813"/>
            <a:ext cx="2092036" cy="300082"/>
          </a:xfrm>
          <a:prstGeom prst="rect">
            <a:avLst/>
          </a:prstGeom>
          <a:noFill/>
        </p:spPr>
        <p:txBody>
          <a:bodyPr wrap="square" rtlCol="0">
            <a:spAutoFit/>
          </a:bodyPr>
          <a:lstStyle/>
          <a:p>
            <a:r>
              <a:rPr lang="nl-NL" dirty="0">
                <a:solidFill>
                  <a:schemeClr val="accent2">
                    <a:lumMod val="75000"/>
                  </a:schemeClr>
                </a:solidFill>
              </a:rPr>
              <a:t>Bijeenkomst 2</a:t>
            </a:r>
            <a:r>
              <a:rPr lang="nl-NL" dirty="0"/>
              <a:t>.</a:t>
            </a:r>
          </a:p>
        </p:txBody>
      </p:sp>
    </p:spTree>
    <p:extLst>
      <p:ext uri="{BB962C8B-B14F-4D97-AF65-F5344CB8AC3E}">
        <p14:creationId xmlns:p14="http://schemas.microsoft.com/office/powerpoint/2010/main" val="17745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pic>
        <p:nvPicPr>
          <p:cNvPr id="3" name="Tijdelijke aanduiding voor inhoud 5">
            <a:extLst>
              <a:ext uri="{FF2B5EF4-FFF2-40B4-BE49-F238E27FC236}">
                <a16:creationId xmlns:a16="http://schemas.microsoft.com/office/drawing/2014/main" id="{4069F8AC-F17C-4BCE-9D86-9A7B6A292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51" y="279106"/>
            <a:ext cx="4573823" cy="4585288"/>
          </a:xfrm>
          <a:prstGeom prst="rect">
            <a:avLst/>
          </a:prstGeom>
          <a:effectLst>
            <a:outerShdw blurRad="63500" sx="102000" sy="102000" algn="ctr" rotWithShape="0">
              <a:prstClr val="black">
                <a:alpha val="40000"/>
              </a:prstClr>
            </a:outerShdw>
          </a:effectLst>
        </p:spPr>
      </p:pic>
      <p:sp>
        <p:nvSpPr>
          <p:cNvPr id="4" name="Titel 1">
            <a:extLst>
              <a:ext uri="{FF2B5EF4-FFF2-40B4-BE49-F238E27FC236}">
                <a16:creationId xmlns:a16="http://schemas.microsoft.com/office/drawing/2014/main" id="{401FF4DE-4B56-4FA1-869B-6860AA489A4E}"/>
              </a:ext>
            </a:extLst>
          </p:cNvPr>
          <p:cNvSpPr>
            <a:spLocks noGrp="1"/>
          </p:cNvSpPr>
          <p:nvPr>
            <p:ph type="title"/>
          </p:nvPr>
        </p:nvSpPr>
        <p:spPr>
          <a:xfrm>
            <a:off x="411084" y="1822409"/>
            <a:ext cx="2313633" cy="626692"/>
          </a:xfrm>
        </p:spPr>
        <p:txBody>
          <a:bodyPr vert="horz" lIns="68580" tIns="34290" rIns="68580" bIns="34290" rtlCol="0" anchor="b">
            <a:normAutofit/>
          </a:bodyPr>
          <a:lstStyle/>
          <a:p>
            <a:r>
              <a:rPr lang="en-US" dirty="0">
                <a:latin typeface="+mn-lt"/>
              </a:rPr>
              <a:t>Curriculum</a:t>
            </a:r>
          </a:p>
        </p:txBody>
      </p:sp>
      <p:sp>
        <p:nvSpPr>
          <p:cNvPr id="6" name="Tijdelijke aanduiding voor tekst 3">
            <a:extLst>
              <a:ext uri="{FF2B5EF4-FFF2-40B4-BE49-F238E27FC236}">
                <a16:creationId xmlns:a16="http://schemas.microsoft.com/office/drawing/2014/main" id="{D5017DDC-F648-4C99-8097-E6295A4D45D0}"/>
              </a:ext>
            </a:extLst>
          </p:cNvPr>
          <p:cNvSpPr txBox="1">
            <a:spLocks/>
          </p:cNvSpPr>
          <p:nvPr/>
        </p:nvSpPr>
        <p:spPr>
          <a:xfrm>
            <a:off x="411084" y="2446940"/>
            <a:ext cx="3503007" cy="466602"/>
          </a:xfrm>
          <a:prstGeom prst="rect">
            <a:avLst/>
          </a:prstGeom>
        </p:spPr>
        <p:txBody>
          <a:bodyPr vert="horz" lIns="0" tIns="34290" rIns="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a:t>En haar verschijningsvormen….</a:t>
            </a:r>
          </a:p>
        </p:txBody>
      </p:sp>
    </p:spTree>
    <p:extLst>
      <p:ext uri="{BB962C8B-B14F-4D97-AF65-F5344CB8AC3E}">
        <p14:creationId xmlns:p14="http://schemas.microsoft.com/office/powerpoint/2010/main" val="383685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5">
            <a:extLst>
              <a:ext uri="{FF2B5EF4-FFF2-40B4-BE49-F238E27FC236}">
                <a16:creationId xmlns:a16="http://schemas.microsoft.com/office/drawing/2014/main" id="{8C0DAFE2-1713-4917-8051-5F6988F7B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85" y="182604"/>
            <a:ext cx="4456467" cy="4585288"/>
          </a:xfrm>
          <a:prstGeom prst="rect">
            <a:avLst/>
          </a:prstGeom>
          <a:effectLst>
            <a:outerShdw blurRad="50800" dist="38100" dir="5400000" algn="t" rotWithShape="0">
              <a:prstClr val="black">
                <a:alpha val="40000"/>
              </a:prstClr>
            </a:outerShdw>
          </a:effectLst>
        </p:spPr>
      </p:pic>
      <p:pic>
        <p:nvPicPr>
          <p:cNvPr id="3" name="Afbeelding 2" descr="Afbeelding met tekst&#10;&#10;Automatisch gegenereerde beschrijving">
            <a:extLst>
              <a:ext uri="{FF2B5EF4-FFF2-40B4-BE49-F238E27FC236}">
                <a16:creationId xmlns:a16="http://schemas.microsoft.com/office/drawing/2014/main" id="{B195F72E-C67A-46AD-8046-05E983E41514}"/>
              </a:ext>
            </a:extLst>
          </p:cNvPr>
          <p:cNvPicPr>
            <a:picLocks noChangeAspect="1"/>
          </p:cNvPicPr>
          <p:nvPr/>
        </p:nvPicPr>
        <p:blipFill>
          <a:blip r:embed="rId4"/>
          <a:stretch>
            <a:fillRect/>
          </a:stretch>
        </p:blipFill>
        <p:spPr>
          <a:xfrm rot="14838582">
            <a:off x="4502343" y="1808104"/>
            <a:ext cx="984301" cy="1562180"/>
          </a:xfrm>
          <a:prstGeom prst="rect">
            <a:avLst/>
          </a:prstGeom>
          <a:effectLst>
            <a:outerShdw blurRad="63500" sx="102000" sy="102000" algn="ctr" rotWithShape="0">
              <a:prstClr val="black">
                <a:alpha val="40000"/>
              </a:prstClr>
            </a:outerShdw>
          </a:effectLst>
        </p:spPr>
      </p:pic>
      <p:pic>
        <p:nvPicPr>
          <p:cNvPr id="4" name="Afbeelding 3">
            <a:extLst>
              <a:ext uri="{FF2B5EF4-FFF2-40B4-BE49-F238E27FC236}">
                <a16:creationId xmlns:a16="http://schemas.microsoft.com/office/drawing/2014/main" id="{A2614E94-B333-4B65-9B9A-1DF374001728}"/>
              </a:ext>
            </a:extLst>
          </p:cNvPr>
          <p:cNvPicPr>
            <a:picLocks noChangeAspect="1"/>
          </p:cNvPicPr>
          <p:nvPr/>
        </p:nvPicPr>
        <p:blipFill>
          <a:blip r:embed="rId5"/>
          <a:stretch>
            <a:fillRect/>
          </a:stretch>
        </p:blipFill>
        <p:spPr>
          <a:xfrm>
            <a:off x="5989506" y="182604"/>
            <a:ext cx="1764776" cy="1523523"/>
          </a:xfrm>
          <a:prstGeom prst="rect">
            <a:avLst/>
          </a:prstGeom>
          <a:effectLst>
            <a:outerShdw blurRad="50800" dist="38100" dir="5400000" algn="t" rotWithShape="0">
              <a:prstClr val="black">
                <a:alpha val="40000"/>
              </a:prstClr>
            </a:outerShdw>
          </a:effectLst>
        </p:spPr>
      </p:pic>
      <p:pic>
        <p:nvPicPr>
          <p:cNvPr id="5" name="Afbeelding 4" descr="Afbeelding met licht&#10;&#10;Automatisch gegenereerde beschrijving">
            <a:extLst>
              <a:ext uri="{FF2B5EF4-FFF2-40B4-BE49-F238E27FC236}">
                <a16:creationId xmlns:a16="http://schemas.microsoft.com/office/drawing/2014/main" id="{B24A8B39-1C88-4646-900F-0873AEF2A9CB}"/>
              </a:ext>
            </a:extLst>
          </p:cNvPr>
          <p:cNvPicPr>
            <a:picLocks noChangeAspect="1"/>
          </p:cNvPicPr>
          <p:nvPr/>
        </p:nvPicPr>
        <p:blipFill>
          <a:blip r:embed="rId6"/>
          <a:stretch>
            <a:fillRect/>
          </a:stretch>
        </p:blipFill>
        <p:spPr>
          <a:xfrm>
            <a:off x="6043805" y="1507795"/>
            <a:ext cx="1548298" cy="1771304"/>
          </a:xfrm>
          <a:prstGeom prst="rect">
            <a:avLst/>
          </a:prstGeom>
          <a:effectLst>
            <a:outerShdw blurRad="50800" dist="38100" dir="5400000" algn="t" rotWithShape="0">
              <a:prstClr val="black">
                <a:alpha val="40000"/>
              </a:prstClr>
            </a:outerShdw>
          </a:effectLst>
        </p:spPr>
      </p:pic>
      <p:pic>
        <p:nvPicPr>
          <p:cNvPr id="6" name="Afbeelding 5" descr="Afbeelding met tekst&#10;&#10;Automatisch gegenereerde beschrijving">
            <a:extLst>
              <a:ext uri="{FF2B5EF4-FFF2-40B4-BE49-F238E27FC236}">
                <a16:creationId xmlns:a16="http://schemas.microsoft.com/office/drawing/2014/main" id="{FAE1C5FE-4880-49EE-BD2A-9290661440EC}"/>
              </a:ext>
            </a:extLst>
          </p:cNvPr>
          <p:cNvPicPr>
            <a:picLocks noChangeAspect="1"/>
          </p:cNvPicPr>
          <p:nvPr/>
        </p:nvPicPr>
        <p:blipFill>
          <a:blip r:embed="rId7"/>
          <a:stretch>
            <a:fillRect/>
          </a:stretch>
        </p:blipFill>
        <p:spPr>
          <a:xfrm>
            <a:off x="6023278" y="3080766"/>
            <a:ext cx="1687126" cy="168712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6830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Tijdelijke aanduiding voor inhoud 6" descr="Afbeelding met tekst&#10;&#10;Automatisch gegenereerde beschrijving">
            <a:extLst>
              <a:ext uri="{FF2B5EF4-FFF2-40B4-BE49-F238E27FC236}">
                <a16:creationId xmlns:a16="http://schemas.microsoft.com/office/drawing/2014/main" id="{4B9C892A-1468-4CD4-B8B1-876CA3E5E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513" y="685282"/>
            <a:ext cx="5098562" cy="3772935"/>
          </a:xfrm>
          <a:prstGeom prst="rect">
            <a:avLst/>
          </a:prstGeom>
          <a:effectLst>
            <a:outerShdw blurRad="50800" dist="38100" dir="5400000" algn="t" rotWithShape="0">
              <a:prstClr val="black">
                <a:alpha val="40000"/>
              </a:prstClr>
            </a:outerShdw>
          </a:effectLst>
        </p:spPr>
      </p:pic>
      <p:sp>
        <p:nvSpPr>
          <p:cNvPr id="3" name="Title 1">
            <a:extLst>
              <a:ext uri="{FF2B5EF4-FFF2-40B4-BE49-F238E27FC236}">
                <a16:creationId xmlns:a16="http://schemas.microsoft.com/office/drawing/2014/main" id="{80D9A156-90F8-4E2D-A699-B5F13603B85B}"/>
              </a:ext>
            </a:extLst>
          </p:cNvPr>
          <p:cNvSpPr txBox="1">
            <a:spLocks/>
          </p:cNvSpPr>
          <p:nvPr/>
        </p:nvSpPr>
        <p:spPr>
          <a:xfrm>
            <a:off x="488925" y="2011680"/>
            <a:ext cx="2912643" cy="1349022"/>
          </a:xfrm>
          <a:prstGeom prst="rect">
            <a:avLst/>
          </a:prstGeom>
        </p:spPr>
        <p:txBody>
          <a:bodyPr vert="horz" lIns="68580" tIns="34290" rIns="68580" bIns="3429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sz="3200">
                <a:latin typeface="+mn-lt"/>
              </a:rPr>
              <a:t>Uiteenlopende beelden en concretisering</a:t>
            </a:r>
          </a:p>
        </p:txBody>
      </p:sp>
    </p:spTree>
    <p:extLst>
      <p:ext uri="{BB962C8B-B14F-4D97-AF65-F5344CB8AC3E}">
        <p14:creationId xmlns:p14="http://schemas.microsoft.com/office/powerpoint/2010/main" val="267973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Tijdelijke aanduiding voor inhoud 7" descr="Afbeelding met tekst&#10;&#10;Automatisch gegenereerde beschrijving">
            <a:extLst>
              <a:ext uri="{FF2B5EF4-FFF2-40B4-BE49-F238E27FC236}">
                <a16:creationId xmlns:a16="http://schemas.microsoft.com/office/drawing/2014/main" id="{62A8FEE5-4DED-4D25-99F3-1DCB10737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3153" y="-47097"/>
            <a:ext cx="5237693" cy="523769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992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F8373DA-0067-4EB9-8846-173B62873350}"/>
              </a:ext>
            </a:extLst>
          </p:cNvPr>
          <p:cNvPicPr>
            <a:picLocks noGrp="1" noChangeAspect="1"/>
          </p:cNvPicPr>
          <p:nvPr>
            <p:ph idx="1"/>
          </p:nvPr>
        </p:nvPicPr>
        <p:blipFill>
          <a:blip r:embed="rId3"/>
          <a:stretch>
            <a:fillRect/>
          </a:stretch>
        </p:blipFill>
        <p:spPr>
          <a:xfrm>
            <a:off x="0" y="0"/>
            <a:ext cx="9138777" cy="5143500"/>
          </a:xfrm>
        </p:spPr>
      </p:pic>
      <p:pic>
        <p:nvPicPr>
          <p:cNvPr id="3" name="Tijdelijke aanduiding voor inhoud 5">
            <a:extLst>
              <a:ext uri="{FF2B5EF4-FFF2-40B4-BE49-F238E27FC236}">
                <a16:creationId xmlns:a16="http://schemas.microsoft.com/office/drawing/2014/main" id="{93073AC9-041D-4CD7-9B46-EDDCF63A5308}"/>
              </a:ext>
            </a:extLst>
          </p:cNvPr>
          <p:cNvPicPr>
            <a:picLocks noChangeAspect="1"/>
          </p:cNvPicPr>
          <p:nvPr/>
        </p:nvPicPr>
        <p:blipFill>
          <a:blip r:embed="rId4"/>
          <a:stretch>
            <a:fillRect/>
          </a:stretch>
        </p:blipFill>
        <p:spPr>
          <a:xfrm>
            <a:off x="5203921" y="496544"/>
            <a:ext cx="3934856" cy="3876418"/>
          </a:xfrm>
          <a:prstGeom prst="rect">
            <a:avLst/>
          </a:prstGeom>
          <a:effectLst>
            <a:outerShdw blurRad="50800" dist="38100" dir="5400000" algn="t" rotWithShape="0">
              <a:prstClr val="black">
                <a:alpha val="40000"/>
              </a:prstClr>
            </a:outerShdw>
          </a:effectLst>
        </p:spPr>
      </p:pic>
      <p:sp>
        <p:nvSpPr>
          <p:cNvPr id="4" name="Titel 1">
            <a:extLst>
              <a:ext uri="{FF2B5EF4-FFF2-40B4-BE49-F238E27FC236}">
                <a16:creationId xmlns:a16="http://schemas.microsoft.com/office/drawing/2014/main" id="{57E4BB64-E1AB-4C3C-80AF-D70CA273B13B}"/>
              </a:ext>
            </a:extLst>
          </p:cNvPr>
          <p:cNvSpPr>
            <a:spLocks noGrp="1"/>
          </p:cNvSpPr>
          <p:nvPr>
            <p:ph type="title"/>
          </p:nvPr>
        </p:nvSpPr>
        <p:spPr>
          <a:xfrm>
            <a:off x="629841" y="1971675"/>
            <a:ext cx="2223087" cy="1200150"/>
          </a:xfrm>
        </p:spPr>
        <p:txBody>
          <a:bodyPr>
            <a:noAutofit/>
          </a:bodyPr>
          <a:lstStyle/>
          <a:p>
            <a:r>
              <a:rPr lang="nl-NL" sz="4500" dirty="0">
                <a:latin typeface="+mn-lt"/>
              </a:rPr>
              <a:t>Vragen?</a:t>
            </a:r>
          </a:p>
        </p:txBody>
      </p:sp>
    </p:spTree>
    <p:extLst>
      <p:ext uri="{BB962C8B-B14F-4D97-AF65-F5344CB8AC3E}">
        <p14:creationId xmlns:p14="http://schemas.microsoft.com/office/powerpoint/2010/main" val="44608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A5CF4-F748-49DE-BC5E-ACEA2AF0DC89}"/>
              </a:ext>
            </a:extLst>
          </p:cNvPr>
          <p:cNvSpPr txBox="1">
            <a:spLocks/>
          </p:cNvSpPr>
          <p:nvPr/>
        </p:nvSpPr>
        <p:spPr>
          <a:xfrm>
            <a:off x="623888" y="2146696"/>
            <a:ext cx="7886700" cy="85010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sz="4950" b="1" dirty="0">
                <a:latin typeface="+mn-lt"/>
              </a:rPr>
              <a:t>Oefening</a:t>
            </a:r>
          </a:p>
        </p:txBody>
      </p:sp>
    </p:spTree>
    <p:extLst>
      <p:ext uri="{BB962C8B-B14F-4D97-AF65-F5344CB8AC3E}">
        <p14:creationId xmlns:p14="http://schemas.microsoft.com/office/powerpoint/2010/main" val="398656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F99BDC2-0E27-4E3C-8891-840378B77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26" y="581229"/>
            <a:ext cx="2407158" cy="3461432"/>
          </a:xfrm>
          <a:prstGeom prst="rect">
            <a:avLst/>
          </a:prstGeom>
          <a:effectLst>
            <a:outerShdw blurRad="50800" dist="38100" dir="5400000" algn="t" rotWithShape="0">
              <a:prstClr val="black">
                <a:alpha val="40000"/>
              </a:prstClr>
            </a:outerShdw>
          </a:effectLst>
        </p:spPr>
      </p:pic>
      <p:pic>
        <p:nvPicPr>
          <p:cNvPr id="5" name="Afbeelding 4" descr="Afbeelding met tekst&#10;&#10;Automatisch gegenereerde beschrijving">
            <a:extLst>
              <a:ext uri="{FF2B5EF4-FFF2-40B4-BE49-F238E27FC236}">
                <a16:creationId xmlns:a16="http://schemas.microsoft.com/office/drawing/2014/main" id="{81A95EC6-3E6B-4770-B055-4F1E4159DE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348" y="1108366"/>
            <a:ext cx="2407158" cy="2407158"/>
          </a:xfrm>
          <a:prstGeom prst="rect">
            <a:avLst/>
          </a:prstGeom>
          <a:effectLst>
            <a:outerShdw blurRad="635000" dist="38100" dir="5400000" algn="t" rotWithShape="0">
              <a:prstClr val="black">
                <a:alpha val="40000"/>
              </a:prstClr>
            </a:outerShdw>
          </a:effectLst>
        </p:spPr>
      </p:pic>
      <p:pic>
        <p:nvPicPr>
          <p:cNvPr id="6" name="Afbeelding 5" descr="Afbeelding met tekst&#10;&#10;Automatisch gegenereerde beschrijving">
            <a:extLst>
              <a:ext uri="{FF2B5EF4-FFF2-40B4-BE49-F238E27FC236}">
                <a16:creationId xmlns:a16="http://schemas.microsoft.com/office/drawing/2014/main" id="{90CBADF0-E82F-4605-8AB6-340CE1ABD8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0067" y="1288903"/>
            <a:ext cx="2407158" cy="2046083"/>
          </a:xfrm>
          <a:prstGeom prst="rect">
            <a:avLst/>
          </a:prstGeom>
          <a:effectLst>
            <a:outerShdw blurRad="635000" sx="102000" sy="102000" algn="ctr" rotWithShape="0">
              <a:prstClr val="black">
                <a:alpha val="40000"/>
              </a:prstClr>
            </a:outerShdw>
          </a:effectLst>
        </p:spPr>
      </p:pic>
      <p:sp>
        <p:nvSpPr>
          <p:cNvPr id="7" name="Rechthoek 6">
            <a:extLst>
              <a:ext uri="{FF2B5EF4-FFF2-40B4-BE49-F238E27FC236}">
                <a16:creationId xmlns:a16="http://schemas.microsoft.com/office/drawing/2014/main" id="{3A8B11E3-3326-4344-8A9D-9AAB1FC7CCC2}"/>
              </a:ext>
            </a:extLst>
          </p:cNvPr>
          <p:cNvSpPr/>
          <p:nvPr/>
        </p:nvSpPr>
        <p:spPr>
          <a:xfrm>
            <a:off x="1600118" y="4216022"/>
            <a:ext cx="401393" cy="692497"/>
          </a:xfrm>
          <a:prstGeom prst="rect">
            <a:avLst/>
          </a:prstGeom>
          <a:noFill/>
        </p:spPr>
        <p:txBody>
          <a:bodyPr wrap="none" lIns="68580" tIns="34290" rIns="68580" bIns="34290">
            <a:spAutoFit/>
          </a:bodyPr>
          <a:lstStyle/>
          <a:p>
            <a:pPr algn="ctr" defTabSz="342900"/>
            <a:r>
              <a:rPr lang="nl-NL" sz="4050" b="1" dirty="0">
                <a:ln w="22225">
                  <a:solidFill>
                    <a:srgbClr val="F07F09"/>
                  </a:solidFill>
                  <a:prstDash val="solid"/>
                </a:ln>
                <a:solidFill>
                  <a:srgbClr val="F07F09"/>
                </a:solidFill>
                <a:latin typeface="Calibri" panose="020F0502020204030204"/>
              </a:rPr>
              <a:t>1</a:t>
            </a:r>
          </a:p>
        </p:txBody>
      </p:sp>
      <p:sp>
        <p:nvSpPr>
          <p:cNvPr id="8" name="Rechthoek 7">
            <a:extLst>
              <a:ext uri="{FF2B5EF4-FFF2-40B4-BE49-F238E27FC236}">
                <a16:creationId xmlns:a16="http://schemas.microsoft.com/office/drawing/2014/main" id="{5848B782-F2DC-4F0D-A7EF-17E3E8B03B10}"/>
              </a:ext>
            </a:extLst>
          </p:cNvPr>
          <p:cNvSpPr/>
          <p:nvPr/>
        </p:nvSpPr>
        <p:spPr>
          <a:xfrm>
            <a:off x="4441534" y="4216021"/>
            <a:ext cx="401393" cy="692497"/>
          </a:xfrm>
          <a:prstGeom prst="rect">
            <a:avLst/>
          </a:prstGeom>
          <a:noFill/>
        </p:spPr>
        <p:txBody>
          <a:bodyPr wrap="none" lIns="68580" tIns="34290" rIns="68580" bIns="34290">
            <a:spAutoFit/>
          </a:bodyPr>
          <a:lstStyle/>
          <a:p>
            <a:pPr algn="ctr" defTabSz="342900"/>
            <a:r>
              <a:rPr lang="nl-NL" sz="4050" b="1" dirty="0">
                <a:ln w="22225">
                  <a:solidFill>
                    <a:srgbClr val="F07F09"/>
                  </a:solidFill>
                  <a:prstDash val="solid"/>
                </a:ln>
                <a:solidFill>
                  <a:srgbClr val="F07F09"/>
                </a:solidFill>
                <a:latin typeface="Calibri" panose="020F0502020204030204"/>
              </a:rPr>
              <a:t>2</a:t>
            </a:r>
          </a:p>
        </p:txBody>
      </p:sp>
      <p:sp>
        <p:nvSpPr>
          <p:cNvPr id="9" name="Rechthoek 8">
            <a:extLst>
              <a:ext uri="{FF2B5EF4-FFF2-40B4-BE49-F238E27FC236}">
                <a16:creationId xmlns:a16="http://schemas.microsoft.com/office/drawing/2014/main" id="{38E334D2-4E6D-41C6-BA0A-9E2CCFC5D7D4}"/>
              </a:ext>
            </a:extLst>
          </p:cNvPr>
          <p:cNvSpPr/>
          <p:nvPr/>
        </p:nvSpPr>
        <p:spPr>
          <a:xfrm>
            <a:off x="7282950" y="4216020"/>
            <a:ext cx="401393" cy="692497"/>
          </a:xfrm>
          <a:prstGeom prst="rect">
            <a:avLst/>
          </a:prstGeom>
          <a:noFill/>
        </p:spPr>
        <p:txBody>
          <a:bodyPr wrap="none" lIns="68580" tIns="34290" rIns="68580" bIns="34290">
            <a:spAutoFit/>
          </a:bodyPr>
          <a:lstStyle/>
          <a:p>
            <a:pPr algn="ctr" defTabSz="342900"/>
            <a:r>
              <a:rPr lang="nl-NL" sz="4050" b="1" dirty="0">
                <a:ln w="22225">
                  <a:solidFill>
                    <a:srgbClr val="F07F09"/>
                  </a:solidFill>
                  <a:prstDash val="solid"/>
                </a:ln>
                <a:solidFill>
                  <a:srgbClr val="F07F09"/>
                </a:solidFill>
                <a:latin typeface="Calibri" panose="020F0502020204030204"/>
              </a:rPr>
              <a:t>3</a:t>
            </a:r>
          </a:p>
        </p:txBody>
      </p:sp>
    </p:spTree>
    <p:extLst>
      <p:ext uri="{BB962C8B-B14F-4D97-AF65-F5344CB8AC3E}">
        <p14:creationId xmlns:p14="http://schemas.microsoft.com/office/powerpoint/2010/main" val="314229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A943C5C4-83E5-4E25-991A-290E9BF1C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71" y="767849"/>
            <a:ext cx="3607802" cy="3607802"/>
          </a:xfrm>
          <a:prstGeom prst="rect">
            <a:avLst/>
          </a:prstGeom>
          <a:effectLst>
            <a:outerShdw blurRad="50800" dist="38100" dir="5400000" algn="t" rotWithShape="0">
              <a:prstClr val="black">
                <a:alpha val="40000"/>
              </a:prstClr>
            </a:outerShdw>
          </a:effectLst>
        </p:spPr>
      </p:pic>
      <p:sp>
        <p:nvSpPr>
          <p:cNvPr id="7" name="Tekstvak 6">
            <a:extLst>
              <a:ext uri="{FF2B5EF4-FFF2-40B4-BE49-F238E27FC236}">
                <a16:creationId xmlns:a16="http://schemas.microsoft.com/office/drawing/2014/main" id="{DC48A181-F348-414D-884D-F4547A43657C}"/>
              </a:ext>
            </a:extLst>
          </p:cNvPr>
          <p:cNvSpPr txBox="1"/>
          <p:nvPr/>
        </p:nvSpPr>
        <p:spPr>
          <a:xfrm>
            <a:off x="4220329" y="642357"/>
            <a:ext cx="4572000" cy="3174202"/>
          </a:xfrm>
          <a:prstGeom prst="rect">
            <a:avLst/>
          </a:prstGeom>
          <a:noFill/>
        </p:spPr>
        <p:txBody>
          <a:bodyPr wrap="square">
            <a:spAutoFit/>
          </a:bodyPr>
          <a:lstStyle/>
          <a:p>
            <a:pPr>
              <a:lnSpc>
                <a:spcPct val="90000"/>
              </a:lnSpc>
              <a:spcAft>
                <a:spcPts val="450"/>
              </a:spcAft>
              <a:buClr>
                <a:srgbClr val="F07F09"/>
              </a:buClr>
            </a:pPr>
            <a:r>
              <a:rPr lang="nl-NL" sz="1500" b="1" dirty="0">
                <a:solidFill>
                  <a:prstClr val="black">
                    <a:lumMod val="75000"/>
                    <a:lumOff val="25000"/>
                  </a:prstClr>
                </a:solidFill>
                <a:latin typeface="Calibri" panose="020F0502020204030204"/>
              </a:rPr>
              <a:t>Werken</a:t>
            </a:r>
            <a:r>
              <a:rPr lang="en-US" sz="1500" b="1" dirty="0">
                <a:solidFill>
                  <a:prstClr val="black">
                    <a:lumMod val="75000"/>
                    <a:lumOff val="25000"/>
                  </a:prstClr>
                </a:solidFill>
                <a:latin typeface="Calibri" panose="020F0502020204030204"/>
              </a:rPr>
              <a:t> aan De </a:t>
            </a:r>
            <a:r>
              <a:rPr lang="nl-NL" sz="1500" b="1" dirty="0">
                <a:solidFill>
                  <a:prstClr val="black">
                    <a:lumMod val="75000"/>
                    <a:lumOff val="25000"/>
                  </a:prstClr>
                </a:solidFill>
                <a:latin typeface="Calibri" panose="020F0502020204030204"/>
              </a:rPr>
              <a:t>Leeropbrengst</a:t>
            </a:r>
            <a:r>
              <a:rPr lang="en-US" sz="1500" b="1" dirty="0">
                <a:solidFill>
                  <a:prstClr val="black">
                    <a:lumMod val="75000"/>
                    <a:lumOff val="25000"/>
                  </a:prstClr>
                </a:solidFill>
                <a:latin typeface="Calibri" panose="020F0502020204030204"/>
              </a:rPr>
              <a:t> (1)</a:t>
            </a:r>
          </a:p>
          <a:p>
            <a:pPr>
              <a:lnSpc>
                <a:spcPct val="90000"/>
              </a:lnSpc>
              <a:spcAft>
                <a:spcPts val="450"/>
              </a:spcAft>
              <a:buClr>
                <a:srgbClr val="F07F09"/>
              </a:buClr>
            </a:pPr>
            <a:endParaRPr lang="en-US" b="1" dirty="0">
              <a:solidFill>
                <a:prstClr val="black">
                  <a:lumMod val="75000"/>
                  <a:lumOff val="25000"/>
                </a:prstClr>
              </a:solidFill>
              <a:latin typeface="Calibri" panose="020F0502020204030204"/>
            </a:endParaRPr>
          </a:p>
          <a:p>
            <a:pPr>
              <a:lnSpc>
                <a:spcPct val="90000"/>
              </a:lnSpc>
              <a:spcAft>
                <a:spcPts val="450"/>
              </a:spcAft>
              <a:buClr>
                <a:srgbClr val="F07F09"/>
              </a:buClr>
            </a:pPr>
            <a:r>
              <a:rPr lang="en-US" dirty="0">
                <a:solidFill>
                  <a:prstClr val="black">
                    <a:lumMod val="75000"/>
                    <a:lumOff val="25000"/>
                  </a:prstClr>
                </a:solidFill>
                <a:latin typeface="Calibri" panose="020F0502020204030204"/>
              </a:rPr>
              <a:t>Neem </a:t>
            </a:r>
            <a:r>
              <a:rPr lang="en-US" b="1" dirty="0">
                <a:solidFill>
                  <a:srgbClr val="F07F09"/>
                </a:solidFill>
                <a:latin typeface="Calibri" panose="020F0502020204030204"/>
              </a:rPr>
              <a:t>het </a:t>
            </a:r>
            <a:r>
              <a:rPr lang="nl-NL" b="1" dirty="0">
                <a:solidFill>
                  <a:srgbClr val="F07F09"/>
                </a:solidFill>
                <a:latin typeface="Calibri" panose="020F0502020204030204"/>
              </a:rPr>
              <a:t>leerdoel</a:t>
            </a:r>
            <a:r>
              <a:rPr lang="en-US" b="1" dirty="0">
                <a:solidFill>
                  <a:srgbClr val="F07F09"/>
                </a:solidFill>
                <a:latin typeface="Calibri" panose="020F0502020204030204"/>
              </a:rPr>
              <a:t>/de </a:t>
            </a:r>
            <a:r>
              <a:rPr lang="nl-NL" b="1" dirty="0">
                <a:solidFill>
                  <a:srgbClr val="F07F09"/>
                </a:solidFill>
                <a:latin typeface="Calibri" panose="020F0502020204030204"/>
              </a:rPr>
              <a:t>leeruitkomst</a:t>
            </a:r>
            <a:r>
              <a:rPr lang="en-US" b="1" dirty="0">
                <a:solidFill>
                  <a:srgbClr val="F07F09"/>
                </a:solidFill>
                <a:latin typeface="Calibri" panose="020F0502020204030204"/>
              </a:rPr>
              <a:t>/de </a:t>
            </a:r>
            <a:r>
              <a:rPr lang="nl-NL" b="1" dirty="0">
                <a:solidFill>
                  <a:srgbClr val="F07F09"/>
                </a:solidFill>
                <a:latin typeface="Calibri" panose="020F0502020204030204"/>
              </a:rPr>
              <a:t>beroepstaak</a:t>
            </a:r>
            <a:r>
              <a:rPr lang="en-US" b="1" dirty="0">
                <a:solidFill>
                  <a:srgbClr val="F07F09"/>
                </a:solidFill>
                <a:latin typeface="Calibri" panose="020F0502020204030204"/>
              </a:rPr>
              <a:t> </a:t>
            </a:r>
            <a:r>
              <a:rPr lang="nl-NL" dirty="0">
                <a:solidFill>
                  <a:prstClr val="black">
                    <a:lumMod val="75000"/>
                    <a:lumOff val="25000"/>
                  </a:prstClr>
                </a:solidFill>
                <a:latin typeface="Calibri" panose="020F0502020204030204"/>
              </a:rPr>
              <a:t>als</a:t>
            </a:r>
            <a:r>
              <a:rPr lang="en-US" dirty="0">
                <a:solidFill>
                  <a:prstClr val="black">
                    <a:lumMod val="75000"/>
                    <a:lumOff val="25000"/>
                  </a:prstClr>
                </a:solidFill>
                <a:latin typeface="Calibri" panose="020F0502020204030204"/>
              </a:rPr>
              <a:t> </a:t>
            </a:r>
            <a:r>
              <a:rPr lang="nl-NL" dirty="0">
                <a:solidFill>
                  <a:prstClr val="black">
                    <a:lumMod val="75000"/>
                    <a:lumOff val="25000"/>
                  </a:prstClr>
                </a:solidFill>
                <a:latin typeface="Calibri" panose="020F0502020204030204"/>
              </a:rPr>
              <a:t>uitgangspunt</a:t>
            </a:r>
            <a:r>
              <a:rPr lang="en-US" dirty="0">
                <a:solidFill>
                  <a:prstClr val="black">
                    <a:lumMod val="75000"/>
                    <a:lumOff val="25000"/>
                  </a:prstClr>
                </a:solidFill>
                <a:latin typeface="Calibri" panose="020F0502020204030204"/>
              </a:rPr>
              <a:t>.</a:t>
            </a:r>
          </a:p>
          <a:p>
            <a:pPr>
              <a:lnSpc>
                <a:spcPct val="90000"/>
              </a:lnSpc>
              <a:spcAft>
                <a:spcPts val="450"/>
              </a:spcAft>
              <a:buClr>
                <a:srgbClr val="F07F09"/>
              </a:buClr>
            </a:pPr>
            <a:endParaRPr lang="en-US" dirty="0">
              <a:solidFill>
                <a:prstClr val="black">
                  <a:lumMod val="75000"/>
                  <a:lumOff val="25000"/>
                </a:prstClr>
              </a:solidFill>
              <a:latin typeface="Calibri" panose="020F0502020204030204"/>
            </a:endParaRPr>
          </a:p>
          <a:p>
            <a:pPr defTabSz="342900"/>
            <a:r>
              <a:rPr lang="nl-NL" b="1" dirty="0">
                <a:solidFill>
                  <a:prstClr val="black"/>
                </a:solidFill>
                <a:latin typeface="Calibri" panose="020F0502020204030204"/>
              </a:rPr>
              <a:t>Stap 1 </a:t>
            </a:r>
            <a:r>
              <a:rPr lang="nl-NL" dirty="0">
                <a:solidFill>
                  <a:prstClr val="black"/>
                </a:solidFill>
                <a:latin typeface="Calibri" panose="020F0502020204030204"/>
              </a:rPr>
              <a:t>Individueel:</a:t>
            </a:r>
          </a:p>
          <a:p>
            <a:pPr defTabSz="342900"/>
            <a:endParaRPr lang="nl-NL" dirty="0">
              <a:solidFill>
                <a:prstClr val="black"/>
              </a:solidFill>
              <a:latin typeface="Calibri" panose="020F0502020204030204"/>
            </a:endParaRPr>
          </a:p>
          <a:p>
            <a:pPr marL="214313" indent="-214313" defTabSz="342900">
              <a:buFont typeface="Arial" panose="020B0604020202020204" pitchFamily="34" charset="0"/>
              <a:buChar char="•"/>
            </a:pPr>
            <a:r>
              <a:rPr lang="nl-NL" dirty="0">
                <a:solidFill>
                  <a:prstClr val="black"/>
                </a:solidFill>
                <a:latin typeface="Calibri" panose="020F0502020204030204"/>
              </a:rPr>
              <a:t>Welke beelden heb jij bij het onderwerp uit het leerdoel en wat weet je ervan?</a:t>
            </a:r>
          </a:p>
          <a:p>
            <a:pPr marL="214313" indent="-214313" defTabSz="342900">
              <a:buFont typeface="Arial" panose="020B0604020202020204" pitchFamily="34" charset="0"/>
              <a:buChar char="•"/>
            </a:pPr>
            <a:r>
              <a:rPr lang="nl-NL" dirty="0">
                <a:solidFill>
                  <a:prstClr val="black"/>
                </a:solidFill>
                <a:latin typeface="Calibri" panose="020F0502020204030204"/>
              </a:rPr>
              <a:t>Wat doet een leraar, welke kennis moet hij hebben (in het algemeen), welke houding?</a:t>
            </a:r>
          </a:p>
          <a:p>
            <a:pPr marL="214313" indent="-214313" defTabSz="342900">
              <a:buFont typeface="Arial" panose="020B0604020202020204" pitchFamily="34" charset="0"/>
              <a:buChar char="•"/>
            </a:pPr>
            <a:r>
              <a:rPr lang="nl-NL" dirty="0">
                <a:solidFill>
                  <a:prstClr val="black"/>
                </a:solidFill>
                <a:latin typeface="Calibri" panose="020F0502020204030204"/>
              </a:rPr>
              <a:t>Hoe ziet dit onderdeel van het beroep eruit?</a:t>
            </a:r>
          </a:p>
          <a:p>
            <a:pPr marL="214313" indent="-214313" defTabSz="342900">
              <a:buFont typeface="Arial" panose="020B0604020202020204" pitchFamily="34" charset="0"/>
              <a:buChar char="•"/>
            </a:pPr>
            <a:r>
              <a:rPr lang="nl-NL" dirty="0">
                <a:solidFill>
                  <a:prstClr val="black"/>
                </a:solidFill>
                <a:latin typeface="Calibri" panose="020F0502020204030204"/>
              </a:rPr>
              <a:t>Noteer één beeld per geeltje. Ieder noteert in een andere kleur. </a:t>
            </a:r>
          </a:p>
        </p:txBody>
      </p:sp>
      <p:sp>
        <p:nvSpPr>
          <p:cNvPr id="8" name="Tekstvak 7">
            <a:extLst>
              <a:ext uri="{FF2B5EF4-FFF2-40B4-BE49-F238E27FC236}">
                <a16:creationId xmlns:a16="http://schemas.microsoft.com/office/drawing/2014/main" id="{6608BD25-EEFC-41CE-A926-46FF35712FBB}"/>
              </a:ext>
            </a:extLst>
          </p:cNvPr>
          <p:cNvSpPr txBox="1"/>
          <p:nvPr/>
        </p:nvSpPr>
        <p:spPr>
          <a:xfrm>
            <a:off x="5726041" y="4525692"/>
            <a:ext cx="1829517" cy="300082"/>
          </a:xfrm>
          <a:prstGeom prst="rect">
            <a:avLst/>
          </a:prstGeom>
          <a:noFill/>
        </p:spPr>
        <p:txBody>
          <a:bodyPr wrap="square" rtlCol="0">
            <a:spAutoFit/>
          </a:bodyPr>
          <a:lstStyle/>
          <a:p>
            <a:r>
              <a:rPr lang="nl-NL" b="1" dirty="0">
                <a:solidFill>
                  <a:schemeClr val="accent2">
                    <a:lumMod val="75000"/>
                  </a:schemeClr>
                </a:solidFill>
              </a:rPr>
              <a:t>In totaal 60 minuten</a:t>
            </a:r>
          </a:p>
        </p:txBody>
      </p:sp>
    </p:spTree>
    <p:extLst>
      <p:ext uri="{BB962C8B-B14F-4D97-AF65-F5344CB8AC3E}">
        <p14:creationId xmlns:p14="http://schemas.microsoft.com/office/powerpoint/2010/main" val="158483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BC0DBFE2-5E4D-4478-8F19-2E69A155B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23" y="767849"/>
            <a:ext cx="3607802" cy="3607802"/>
          </a:xfrm>
          <a:prstGeom prst="rect">
            <a:avLst/>
          </a:prstGeom>
          <a:effectLst>
            <a:outerShdw blurRad="50800" dist="38100" dir="5400000" algn="t" rotWithShape="0">
              <a:prstClr val="black">
                <a:alpha val="40000"/>
              </a:prstClr>
            </a:outerShdw>
          </a:effectLst>
        </p:spPr>
      </p:pic>
      <p:sp>
        <p:nvSpPr>
          <p:cNvPr id="3" name="Rechthoek 2">
            <a:extLst>
              <a:ext uri="{FF2B5EF4-FFF2-40B4-BE49-F238E27FC236}">
                <a16:creationId xmlns:a16="http://schemas.microsoft.com/office/drawing/2014/main" id="{037F802C-BC22-4588-9960-C1415C2F76E1}"/>
              </a:ext>
            </a:extLst>
          </p:cNvPr>
          <p:cNvSpPr/>
          <p:nvPr/>
        </p:nvSpPr>
        <p:spPr>
          <a:xfrm>
            <a:off x="4230949" y="1062765"/>
            <a:ext cx="4644827" cy="3017970"/>
          </a:xfrm>
          <a:prstGeom prst="rect">
            <a:avLst/>
          </a:prstGeom>
        </p:spPr>
        <p:txBody>
          <a:bodyPr vert="horz" lIns="0" tIns="34290" rIns="0" bIns="34290" rtlCol="0">
            <a:normAutofit/>
          </a:bodyPr>
          <a:lstStyle/>
          <a:p>
            <a:pPr>
              <a:lnSpc>
                <a:spcPct val="90000"/>
              </a:lnSpc>
              <a:spcAft>
                <a:spcPts val="450"/>
              </a:spcAft>
              <a:buClr>
                <a:srgbClr val="F07F09"/>
              </a:buClr>
            </a:pPr>
            <a:r>
              <a:rPr lang="en-US" sz="1500" b="1" dirty="0" err="1">
                <a:solidFill>
                  <a:prstClr val="black">
                    <a:lumMod val="75000"/>
                    <a:lumOff val="25000"/>
                  </a:prstClr>
                </a:solidFill>
                <a:latin typeface="Calibri" panose="020F0502020204030204"/>
              </a:rPr>
              <a:t>Werken</a:t>
            </a:r>
            <a:r>
              <a:rPr lang="en-US" sz="1500" b="1" dirty="0">
                <a:solidFill>
                  <a:prstClr val="black">
                    <a:lumMod val="75000"/>
                    <a:lumOff val="25000"/>
                  </a:prstClr>
                </a:solidFill>
                <a:latin typeface="Calibri" panose="020F0502020204030204"/>
              </a:rPr>
              <a:t> aan De </a:t>
            </a:r>
            <a:r>
              <a:rPr lang="en-US" sz="1500" b="1" dirty="0" err="1">
                <a:solidFill>
                  <a:prstClr val="black">
                    <a:lumMod val="75000"/>
                    <a:lumOff val="25000"/>
                  </a:prstClr>
                </a:solidFill>
                <a:latin typeface="Calibri" panose="020F0502020204030204"/>
              </a:rPr>
              <a:t>Leeropbrengst</a:t>
            </a:r>
            <a:r>
              <a:rPr lang="en-US" sz="1500" b="1" dirty="0">
                <a:solidFill>
                  <a:prstClr val="black">
                    <a:lumMod val="75000"/>
                    <a:lumOff val="25000"/>
                  </a:prstClr>
                </a:solidFill>
                <a:latin typeface="Calibri" panose="020F0502020204030204"/>
              </a:rPr>
              <a:t> (2)</a:t>
            </a:r>
          </a:p>
          <a:p>
            <a:pPr>
              <a:lnSpc>
                <a:spcPct val="90000"/>
              </a:lnSpc>
              <a:spcAft>
                <a:spcPts val="450"/>
              </a:spcAft>
              <a:buClr>
                <a:srgbClr val="F07F09"/>
              </a:buClr>
            </a:pPr>
            <a:endParaRPr lang="en-US" b="1" dirty="0">
              <a:solidFill>
                <a:prstClr val="black">
                  <a:lumMod val="75000"/>
                  <a:lumOff val="25000"/>
                </a:prstClr>
              </a:solidFill>
              <a:latin typeface="Calibri" panose="020F0502020204030204"/>
            </a:endParaRPr>
          </a:p>
          <a:p>
            <a:pPr defTabSz="342900"/>
            <a:r>
              <a:rPr lang="nl-NL" b="1" dirty="0">
                <a:solidFill>
                  <a:prstClr val="black"/>
                </a:solidFill>
                <a:latin typeface="Calibri" panose="020F0502020204030204"/>
              </a:rPr>
              <a:t>Stap 2 </a:t>
            </a:r>
            <a:r>
              <a:rPr lang="nl-NL" dirty="0">
                <a:solidFill>
                  <a:prstClr val="black"/>
                </a:solidFill>
                <a:latin typeface="Calibri" panose="020F0502020204030204"/>
              </a:rPr>
              <a:t>Beelden delen in de driehoek:</a:t>
            </a:r>
          </a:p>
          <a:p>
            <a:pPr defTabSz="342900"/>
            <a:endParaRPr lang="nl-NL" dirty="0">
              <a:solidFill>
                <a:prstClr val="black"/>
              </a:solidFill>
              <a:latin typeface="Calibri" panose="020F0502020204030204"/>
            </a:endParaRPr>
          </a:p>
          <a:p>
            <a:pPr marL="214313" indent="-214313" defTabSz="342900">
              <a:buFont typeface="Arial" panose="020B0604020202020204" pitchFamily="34" charset="0"/>
              <a:buChar char="•"/>
            </a:pPr>
            <a:r>
              <a:rPr lang="nl-NL" dirty="0">
                <a:solidFill>
                  <a:prstClr val="black"/>
                </a:solidFill>
                <a:latin typeface="Calibri" panose="020F0502020204030204"/>
              </a:rPr>
              <a:t>Eerst brengt de student zijn beelden in. De opleiders luisteren en stellen </a:t>
            </a:r>
            <a:r>
              <a:rPr lang="nl-NL" i="1" dirty="0">
                <a:solidFill>
                  <a:prstClr val="black"/>
                </a:solidFill>
                <a:latin typeface="Calibri" panose="020F0502020204030204"/>
              </a:rPr>
              <a:t>alleen verhelderingsvragen</a:t>
            </a:r>
            <a:r>
              <a:rPr lang="nl-NL" dirty="0">
                <a:solidFill>
                  <a:prstClr val="black"/>
                </a:solidFill>
                <a:latin typeface="Calibri" panose="020F0502020204030204"/>
              </a:rPr>
              <a:t> over de inhoud van de beelden Let op: dit is een </a:t>
            </a:r>
            <a:r>
              <a:rPr lang="nl-NL" i="1" dirty="0">
                <a:solidFill>
                  <a:prstClr val="black"/>
                </a:solidFill>
                <a:latin typeface="Calibri" panose="020F0502020204030204"/>
              </a:rPr>
              <a:t>gelijkwaardig </a:t>
            </a:r>
            <a:r>
              <a:rPr lang="nl-NL" dirty="0">
                <a:solidFill>
                  <a:prstClr val="black"/>
                </a:solidFill>
                <a:latin typeface="Calibri" panose="020F0502020204030204"/>
              </a:rPr>
              <a:t>gesprek, dus stel geen coachingsvragen om de student tot zelfinzicht te brengen.</a:t>
            </a:r>
            <a:r>
              <a:rPr lang="en-US" dirty="0">
                <a:solidFill>
                  <a:prstClr val="black"/>
                </a:solidFill>
                <a:latin typeface="Calibri" panose="020F0502020204030204"/>
              </a:rPr>
              <a:t> </a:t>
            </a:r>
            <a:endParaRPr lang="nl-NL" dirty="0">
              <a:solidFill>
                <a:prstClr val="black"/>
              </a:solidFill>
              <a:latin typeface="Calibri" panose="020F0502020204030204"/>
            </a:endParaRPr>
          </a:p>
          <a:p>
            <a:pPr marL="214313" indent="-214313" defTabSz="342900">
              <a:buFont typeface="Arial" panose="020B0604020202020204" pitchFamily="34" charset="0"/>
              <a:buChar char="•"/>
            </a:pPr>
            <a:r>
              <a:rPr lang="nl-NL" dirty="0">
                <a:solidFill>
                  <a:prstClr val="black"/>
                </a:solidFill>
                <a:latin typeface="Calibri" panose="020F0502020204030204"/>
              </a:rPr>
              <a:t>Vervolgens brengt de schoolopleider zijn beelden in. De anderen stellen verhelderingsvragen.</a:t>
            </a:r>
          </a:p>
          <a:p>
            <a:pPr marL="214313" indent="-214313" defTabSz="342900">
              <a:buFont typeface="Arial" panose="020B0604020202020204" pitchFamily="34" charset="0"/>
              <a:buChar char="•"/>
            </a:pPr>
            <a:r>
              <a:rPr lang="nl-NL" dirty="0">
                <a:solidFill>
                  <a:prstClr val="black"/>
                </a:solidFill>
                <a:latin typeface="Calibri" panose="020F0502020204030204"/>
              </a:rPr>
              <a:t>Ten slotte brengt de instituutsopleider zijn beelden in.</a:t>
            </a:r>
          </a:p>
          <a:p>
            <a:pPr defTabSz="342900"/>
            <a:endParaRPr lang="nl-NL" dirty="0">
              <a:solidFill>
                <a:prstClr val="black"/>
              </a:solidFill>
              <a:latin typeface="Calibri" panose="020F0502020204030204"/>
            </a:endParaRPr>
          </a:p>
          <a:p>
            <a:pPr>
              <a:lnSpc>
                <a:spcPct val="90000"/>
              </a:lnSpc>
              <a:spcAft>
                <a:spcPts val="450"/>
              </a:spcAft>
              <a:buClr>
                <a:srgbClr val="F07F09"/>
              </a:buClr>
            </a:pPr>
            <a:endParaRPr lang="en-US" sz="1500" dirty="0">
              <a:solidFill>
                <a:prstClr val="black">
                  <a:lumMod val="75000"/>
                  <a:lumOff val="25000"/>
                </a:prstClr>
              </a:solidFill>
              <a:latin typeface="Calibri" panose="020F0502020204030204"/>
            </a:endParaRPr>
          </a:p>
        </p:txBody>
      </p:sp>
    </p:spTree>
    <p:extLst>
      <p:ext uri="{BB962C8B-B14F-4D97-AF65-F5344CB8AC3E}">
        <p14:creationId xmlns:p14="http://schemas.microsoft.com/office/powerpoint/2010/main" val="266338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1E68FEF4-F81C-4B57-A0F4-E27420D47BDA}"/>
              </a:ext>
            </a:extLst>
          </p:cNvPr>
          <p:cNvPicPr>
            <a:picLocks noChangeAspect="1"/>
          </p:cNvPicPr>
          <p:nvPr/>
        </p:nvPicPr>
        <p:blipFill rotWithShape="1">
          <a:blip r:embed="rId4"/>
          <a:srcRect t="6180" r="4" b="3016"/>
          <a:stretch/>
        </p:blipFill>
        <p:spPr>
          <a:xfrm>
            <a:off x="0" y="10"/>
            <a:ext cx="5664200" cy="5143490"/>
          </a:xfrm>
          <a:prstGeom prst="rect">
            <a:avLst/>
          </a:prstGeom>
        </p:spPr>
      </p:pic>
      <p:sp>
        <p:nvSpPr>
          <p:cNvPr id="7" name="Titel 1">
            <a:extLst>
              <a:ext uri="{FF2B5EF4-FFF2-40B4-BE49-F238E27FC236}">
                <a16:creationId xmlns:a16="http://schemas.microsoft.com/office/drawing/2014/main" id="{B16138CB-67BE-4F2A-881F-D289D5DF3424}"/>
              </a:ext>
            </a:extLst>
          </p:cNvPr>
          <p:cNvSpPr txBox="1">
            <a:spLocks/>
          </p:cNvSpPr>
          <p:nvPr/>
        </p:nvSpPr>
        <p:spPr>
          <a:xfrm>
            <a:off x="5902452" y="1474470"/>
            <a:ext cx="2948940" cy="219456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400"/>
            <a:r>
              <a:rPr lang="nl-NL" sz="3600" dirty="0">
                <a:latin typeface="+mn-lt"/>
              </a:rPr>
              <a:t>Voorbeeld van visualiseren van de inbreng</a:t>
            </a:r>
            <a:br>
              <a:rPr lang="nl-NL" sz="3600" dirty="0"/>
            </a:br>
            <a:endParaRPr lang="en-US" sz="3300" spc="-50" dirty="0"/>
          </a:p>
        </p:txBody>
      </p:sp>
    </p:spTree>
    <p:extLst>
      <p:ext uri="{BB962C8B-B14F-4D97-AF65-F5344CB8AC3E}">
        <p14:creationId xmlns:p14="http://schemas.microsoft.com/office/powerpoint/2010/main" val="377074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9D00E22-6F41-4ED6-BF61-A4798D2785AF}"/>
              </a:ext>
            </a:extLst>
          </p:cNvPr>
          <p:cNvSpPr txBox="1"/>
          <p:nvPr/>
        </p:nvSpPr>
        <p:spPr>
          <a:xfrm>
            <a:off x="3789759" y="678924"/>
            <a:ext cx="5004816" cy="3785652"/>
          </a:xfrm>
          <a:prstGeom prst="rect">
            <a:avLst/>
          </a:prstGeom>
          <a:noFill/>
        </p:spPr>
        <p:txBody>
          <a:bodyPr wrap="square">
            <a:spAutoFit/>
          </a:bodyPr>
          <a:lstStyle/>
          <a:p>
            <a:pPr lvl="0"/>
            <a:r>
              <a:rPr lang="nl-NL" sz="1500" dirty="0"/>
              <a:t>Driehoek met student, schoolopleider (en bij voorkeur ook werkplekbegeleider) en instituutsopleider bespreken het volgende  met elkaar:</a:t>
            </a:r>
          </a:p>
          <a:p>
            <a:pPr lvl="0"/>
            <a:endParaRPr lang="nl-NL" sz="1500" dirty="0"/>
          </a:p>
          <a:p>
            <a:pPr marL="514350" lvl="1" indent="-171450">
              <a:buFont typeface="Arial" panose="020B0604020202020204" pitchFamily="34" charset="0"/>
              <a:buChar char="•"/>
            </a:pPr>
            <a:r>
              <a:rPr lang="nl-NL" sz="1500" dirty="0"/>
              <a:t>We werken gedurende de bijeenkomsten aan een concrete situatie.</a:t>
            </a:r>
          </a:p>
          <a:p>
            <a:pPr marL="514350" lvl="1" indent="-171450">
              <a:buFont typeface="Arial" panose="020B0604020202020204" pitchFamily="34" charset="0"/>
              <a:buChar char="•"/>
            </a:pPr>
            <a:r>
              <a:rPr lang="nl-NL" sz="1500" dirty="0"/>
              <a:t>Maak in jullie driehoek de keuze welk taakgebied (i.e. beroepstaak, leerkrachtcompetentie, leeruitkomst) centraal gaat staan; dat kan dus een taakgebied zijn dat de komende periode op de opleiding centraal staat, maar kan ook een specifieke leervraag van de student zijn.</a:t>
            </a:r>
          </a:p>
          <a:p>
            <a:pPr marL="514350" lvl="1" indent="-171450">
              <a:buFont typeface="Arial" panose="020B0604020202020204" pitchFamily="34" charset="0"/>
              <a:buChar char="•"/>
            </a:pPr>
            <a:r>
              <a:rPr lang="nl-NL" sz="1500" dirty="0"/>
              <a:t>Beschrijf samen kernachtig dit taakgebied en de leeruitkomst waar je in het netwerk aan gaat werken of neem de beschrijving van het taakgebied mee naar de bijeenkomst.</a:t>
            </a:r>
          </a:p>
        </p:txBody>
      </p:sp>
      <p:sp>
        <p:nvSpPr>
          <p:cNvPr id="4" name="Title 1">
            <a:extLst>
              <a:ext uri="{FF2B5EF4-FFF2-40B4-BE49-F238E27FC236}">
                <a16:creationId xmlns:a16="http://schemas.microsoft.com/office/drawing/2014/main" id="{F824E734-17AE-44FA-B62E-D3329336E0B3}"/>
              </a:ext>
            </a:extLst>
          </p:cNvPr>
          <p:cNvSpPr txBox="1">
            <a:spLocks/>
          </p:cNvSpPr>
          <p:nvPr/>
        </p:nvSpPr>
        <p:spPr>
          <a:xfrm>
            <a:off x="349425" y="2138172"/>
            <a:ext cx="2949178" cy="433578"/>
          </a:xfrm>
          <a:prstGeom prst="rect">
            <a:avLst/>
          </a:prstGeom>
        </p:spPr>
        <p:txBody>
          <a:bodyPr vert="horz" lIns="91440" tIns="45720" rIns="91440" bIns="45720" rtlCol="0" anchor="b">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dirty="0">
                <a:latin typeface="+mn-lt"/>
              </a:rPr>
              <a:t>Ter voorbereiding</a:t>
            </a:r>
          </a:p>
        </p:txBody>
      </p:sp>
    </p:spTree>
    <p:extLst>
      <p:ext uri="{BB962C8B-B14F-4D97-AF65-F5344CB8AC3E}">
        <p14:creationId xmlns:p14="http://schemas.microsoft.com/office/powerpoint/2010/main" val="537263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BC0DBFE2-5E4D-4478-8F19-2E69A155B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23" y="767849"/>
            <a:ext cx="3607802" cy="3607802"/>
          </a:xfrm>
          <a:prstGeom prst="rect">
            <a:avLst/>
          </a:prstGeom>
          <a:effectLst>
            <a:outerShdw blurRad="50800" dist="38100" dir="5400000" algn="t" rotWithShape="0">
              <a:prstClr val="black">
                <a:alpha val="40000"/>
              </a:prstClr>
            </a:outerShdw>
          </a:effectLst>
        </p:spPr>
      </p:pic>
      <p:sp>
        <p:nvSpPr>
          <p:cNvPr id="3" name="Rechthoek 2">
            <a:extLst>
              <a:ext uri="{FF2B5EF4-FFF2-40B4-BE49-F238E27FC236}">
                <a16:creationId xmlns:a16="http://schemas.microsoft.com/office/drawing/2014/main" id="{037F802C-BC22-4588-9960-C1415C2F76E1}"/>
              </a:ext>
            </a:extLst>
          </p:cNvPr>
          <p:cNvSpPr/>
          <p:nvPr/>
        </p:nvSpPr>
        <p:spPr>
          <a:xfrm>
            <a:off x="4230949" y="1062765"/>
            <a:ext cx="4644827" cy="3017970"/>
          </a:xfrm>
          <a:prstGeom prst="rect">
            <a:avLst/>
          </a:prstGeom>
        </p:spPr>
        <p:txBody>
          <a:bodyPr vert="horz" lIns="0" tIns="34290" rIns="0" bIns="34290" rtlCol="0">
            <a:normAutofit/>
          </a:bodyPr>
          <a:lstStyle/>
          <a:p>
            <a:pPr>
              <a:lnSpc>
                <a:spcPct val="90000"/>
              </a:lnSpc>
              <a:spcAft>
                <a:spcPts val="450"/>
              </a:spcAft>
              <a:buClr>
                <a:srgbClr val="F07F09"/>
              </a:buClr>
            </a:pPr>
            <a:r>
              <a:rPr lang="nl-NL" sz="1800" b="1" dirty="0">
                <a:solidFill>
                  <a:prstClr val="black">
                    <a:lumMod val="75000"/>
                    <a:lumOff val="25000"/>
                  </a:prstClr>
                </a:solidFill>
              </a:rPr>
              <a:t>Werken</a:t>
            </a:r>
            <a:r>
              <a:rPr lang="en-US" sz="1800" b="1" dirty="0">
                <a:solidFill>
                  <a:prstClr val="black">
                    <a:lumMod val="75000"/>
                    <a:lumOff val="25000"/>
                  </a:prstClr>
                </a:solidFill>
              </a:rPr>
              <a:t> aan De </a:t>
            </a:r>
            <a:r>
              <a:rPr lang="nl-NL" sz="1800" b="1" dirty="0">
                <a:solidFill>
                  <a:prstClr val="black">
                    <a:lumMod val="75000"/>
                    <a:lumOff val="25000"/>
                  </a:prstClr>
                </a:solidFill>
              </a:rPr>
              <a:t>Leeropbrengst</a:t>
            </a:r>
            <a:r>
              <a:rPr lang="en-US" sz="1800" b="1" dirty="0">
                <a:solidFill>
                  <a:prstClr val="black">
                    <a:lumMod val="75000"/>
                    <a:lumOff val="25000"/>
                  </a:prstClr>
                </a:solidFill>
              </a:rPr>
              <a:t> (3)</a:t>
            </a:r>
          </a:p>
          <a:p>
            <a:pPr>
              <a:lnSpc>
                <a:spcPct val="90000"/>
              </a:lnSpc>
              <a:spcAft>
                <a:spcPts val="450"/>
              </a:spcAft>
              <a:buClr>
                <a:srgbClr val="F07F09"/>
              </a:buClr>
            </a:pPr>
            <a:endParaRPr lang="en-US" sz="1600" b="1" dirty="0">
              <a:solidFill>
                <a:prstClr val="black">
                  <a:lumMod val="75000"/>
                  <a:lumOff val="25000"/>
                </a:prstClr>
              </a:solidFill>
            </a:endParaRPr>
          </a:p>
          <a:p>
            <a:pPr defTabSz="342900"/>
            <a:r>
              <a:rPr lang="nl-NL" b="1" dirty="0">
                <a:solidFill>
                  <a:prstClr val="black"/>
                </a:solidFill>
              </a:rPr>
              <a:t>Stap 3: </a:t>
            </a:r>
          </a:p>
          <a:p>
            <a:pPr defTabSz="342900"/>
            <a:r>
              <a:rPr lang="nl-NL" dirty="0"/>
              <a:t>Vergelijken en verbindingen leggen in de driehoek</a:t>
            </a:r>
          </a:p>
          <a:p>
            <a:pPr defTabSz="342900"/>
            <a:br>
              <a:rPr lang="nl-NL" dirty="0"/>
            </a:br>
            <a:r>
              <a:rPr lang="nl-NL" dirty="0"/>
              <a:t>Maak het overzicht compleet, is er nog wat aan te vullen?</a:t>
            </a:r>
          </a:p>
          <a:p>
            <a:pPr defTabSz="342900"/>
            <a:endParaRPr lang="nl-NL" dirty="0"/>
          </a:p>
          <a:p>
            <a:r>
              <a:rPr lang="nl-NL" dirty="0"/>
              <a:t>Beantwoord dan samen de vraag:</a:t>
            </a:r>
            <a:r>
              <a:rPr lang="nl-NL" b="1" dirty="0"/>
              <a:t> </a:t>
            </a:r>
            <a:r>
              <a:rPr lang="nl-NL" i="1" dirty="0"/>
              <a:t>Wat doet een leraar, wat moet hij kunnen, welke kennis moet hij hebben, welke houding is noodzakelijk? </a:t>
            </a:r>
            <a:r>
              <a:rPr lang="nl-NL" dirty="0"/>
              <a:t>Noteer dit</a:t>
            </a:r>
            <a:r>
              <a:rPr lang="nl-NL" sz="1600" dirty="0"/>
              <a:t>.</a:t>
            </a:r>
          </a:p>
          <a:p>
            <a:pPr defTabSz="342900"/>
            <a:endParaRPr lang="nl-NL" dirty="0">
              <a:solidFill>
                <a:prstClr val="black"/>
              </a:solidFill>
              <a:latin typeface="Calibri" panose="020F0502020204030204"/>
            </a:endParaRPr>
          </a:p>
          <a:p>
            <a:pPr>
              <a:lnSpc>
                <a:spcPct val="90000"/>
              </a:lnSpc>
              <a:spcAft>
                <a:spcPts val="450"/>
              </a:spcAft>
              <a:buClr>
                <a:srgbClr val="F07F09"/>
              </a:buClr>
            </a:pPr>
            <a:endParaRPr lang="en-US" sz="1500" dirty="0">
              <a:solidFill>
                <a:prstClr val="black">
                  <a:lumMod val="75000"/>
                  <a:lumOff val="25000"/>
                </a:prstClr>
              </a:solidFill>
              <a:latin typeface="Calibri" panose="020F0502020204030204"/>
            </a:endParaRPr>
          </a:p>
        </p:txBody>
      </p:sp>
    </p:spTree>
    <p:extLst>
      <p:ext uri="{BB962C8B-B14F-4D97-AF65-F5344CB8AC3E}">
        <p14:creationId xmlns:p14="http://schemas.microsoft.com/office/powerpoint/2010/main" val="286452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BC0DBFE2-5E4D-4478-8F19-2E69A155B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23" y="767849"/>
            <a:ext cx="3607802" cy="3607802"/>
          </a:xfrm>
          <a:prstGeom prst="rect">
            <a:avLst/>
          </a:prstGeom>
          <a:effectLst>
            <a:outerShdw blurRad="50800" dist="38100" dir="5400000" algn="t" rotWithShape="0">
              <a:prstClr val="black">
                <a:alpha val="40000"/>
              </a:prstClr>
            </a:outerShdw>
          </a:effectLst>
        </p:spPr>
      </p:pic>
      <p:sp>
        <p:nvSpPr>
          <p:cNvPr id="3" name="Rechthoek 2">
            <a:extLst>
              <a:ext uri="{FF2B5EF4-FFF2-40B4-BE49-F238E27FC236}">
                <a16:creationId xmlns:a16="http://schemas.microsoft.com/office/drawing/2014/main" id="{037F802C-BC22-4588-9960-C1415C2F76E1}"/>
              </a:ext>
            </a:extLst>
          </p:cNvPr>
          <p:cNvSpPr/>
          <p:nvPr/>
        </p:nvSpPr>
        <p:spPr>
          <a:xfrm>
            <a:off x="4032625" y="1062765"/>
            <a:ext cx="4644827" cy="3017970"/>
          </a:xfrm>
          <a:prstGeom prst="rect">
            <a:avLst/>
          </a:prstGeom>
        </p:spPr>
        <p:txBody>
          <a:bodyPr vert="horz" lIns="0" tIns="34290" rIns="0" bIns="34290" rtlCol="0">
            <a:normAutofit fontScale="70000" lnSpcReduction="20000"/>
          </a:bodyPr>
          <a:lstStyle/>
          <a:p>
            <a:pPr>
              <a:lnSpc>
                <a:spcPct val="90000"/>
              </a:lnSpc>
              <a:spcAft>
                <a:spcPts val="450"/>
              </a:spcAft>
              <a:buClr>
                <a:srgbClr val="F07F09"/>
              </a:buClr>
            </a:pPr>
            <a:r>
              <a:rPr lang="en-US" sz="2100" b="1" dirty="0" err="1">
                <a:solidFill>
                  <a:prstClr val="black">
                    <a:lumMod val="75000"/>
                    <a:lumOff val="25000"/>
                  </a:prstClr>
                </a:solidFill>
                <a:latin typeface="Calibri" panose="020F0502020204030204"/>
              </a:rPr>
              <a:t>Werken</a:t>
            </a:r>
            <a:r>
              <a:rPr lang="en-US" sz="2100" b="1" dirty="0">
                <a:solidFill>
                  <a:prstClr val="black">
                    <a:lumMod val="75000"/>
                    <a:lumOff val="25000"/>
                  </a:prstClr>
                </a:solidFill>
                <a:latin typeface="Calibri" panose="020F0502020204030204"/>
              </a:rPr>
              <a:t> aan De </a:t>
            </a:r>
            <a:r>
              <a:rPr lang="en-US" sz="2100" b="1" dirty="0" err="1">
                <a:solidFill>
                  <a:prstClr val="black">
                    <a:lumMod val="75000"/>
                    <a:lumOff val="25000"/>
                  </a:prstClr>
                </a:solidFill>
                <a:latin typeface="Calibri" panose="020F0502020204030204"/>
              </a:rPr>
              <a:t>Leeropbrengst</a:t>
            </a:r>
            <a:r>
              <a:rPr lang="en-US" sz="2100" b="1" dirty="0">
                <a:solidFill>
                  <a:prstClr val="black">
                    <a:lumMod val="75000"/>
                    <a:lumOff val="25000"/>
                  </a:prstClr>
                </a:solidFill>
                <a:latin typeface="Calibri" panose="020F0502020204030204"/>
              </a:rPr>
              <a:t> (1)</a:t>
            </a:r>
          </a:p>
          <a:p>
            <a:pPr>
              <a:lnSpc>
                <a:spcPct val="90000"/>
              </a:lnSpc>
              <a:spcAft>
                <a:spcPts val="450"/>
              </a:spcAft>
              <a:buClr>
                <a:srgbClr val="F07F09"/>
              </a:buClr>
            </a:pPr>
            <a:endParaRPr lang="en-US" sz="1800" b="1" dirty="0">
              <a:solidFill>
                <a:prstClr val="black">
                  <a:lumMod val="75000"/>
                  <a:lumOff val="25000"/>
                </a:prstClr>
              </a:solidFill>
              <a:latin typeface="Calibri" panose="020F0502020204030204"/>
            </a:endParaRPr>
          </a:p>
          <a:p>
            <a:pPr>
              <a:lnSpc>
                <a:spcPct val="90000"/>
              </a:lnSpc>
              <a:spcAft>
                <a:spcPts val="450"/>
              </a:spcAft>
              <a:buClr>
                <a:srgbClr val="F07F09"/>
              </a:buClr>
            </a:pPr>
            <a:endParaRPr lang="en-US" sz="1900" dirty="0">
              <a:solidFill>
                <a:prstClr val="black">
                  <a:lumMod val="75000"/>
                  <a:lumOff val="25000"/>
                </a:prstClr>
              </a:solidFill>
            </a:endParaRPr>
          </a:p>
          <a:p>
            <a:pPr defTabSz="342900"/>
            <a:r>
              <a:rPr lang="nl-NL" sz="1900" b="1" dirty="0">
                <a:solidFill>
                  <a:prstClr val="black">
                    <a:lumMod val="75000"/>
                    <a:lumOff val="25000"/>
                  </a:prstClr>
                </a:solidFill>
              </a:rPr>
              <a:t>Stap 4 </a:t>
            </a:r>
            <a:r>
              <a:rPr lang="nl-NL" sz="1900" dirty="0">
                <a:solidFill>
                  <a:prstClr val="black">
                    <a:lumMod val="75000"/>
                    <a:lumOff val="25000"/>
                  </a:prstClr>
                </a:solidFill>
              </a:rPr>
              <a:t>In de driehoek:</a:t>
            </a:r>
          </a:p>
          <a:p>
            <a:pPr defTabSz="342900"/>
            <a:endParaRPr lang="nl-NL" sz="1900" dirty="0">
              <a:solidFill>
                <a:prstClr val="black">
                  <a:lumMod val="75000"/>
                  <a:lumOff val="25000"/>
                </a:prstClr>
              </a:solidFill>
            </a:endParaRPr>
          </a:p>
          <a:p>
            <a:r>
              <a:rPr lang="nl-NL" sz="1900" dirty="0">
                <a:solidFill>
                  <a:prstClr val="black">
                    <a:lumMod val="75000"/>
                    <a:lumOff val="25000"/>
                  </a:prstClr>
                </a:solidFill>
              </a:rPr>
              <a:t>Vertaling naar de student in zijn specifieke context.</a:t>
            </a:r>
          </a:p>
          <a:p>
            <a:endParaRPr lang="nl-NL" sz="1900" dirty="0">
              <a:solidFill>
                <a:prstClr val="black">
                  <a:lumMod val="75000"/>
                  <a:lumOff val="25000"/>
                </a:prstClr>
              </a:solidFill>
            </a:endParaRPr>
          </a:p>
          <a:p>
            <a:r>
              <a:rPr lang="nl-NL" sz="1900" dirty="0">
                <a:solidFill>
                  <a:prstClr val="black">
                    <a:lumMod val="75000"/>
                    <a:lumOff val="25000"/>
                  </a:prstClr>
                </a:solidFill>
              </a:rPr>
              <a:t>Stap 1 tot 3 hebben een beeld opgeleverd van wat een leraar doet, wat hij moet kunnen, en welke kennis en houding hij moet hebben. Vertaal dit beeld naar de (situatie van) de betreffende student:</a:t>
            </a:r>
          </a:p>
          <a:p>
            <a:pPr marL="342900" lvl="0" indent="-342900">
              <a:buFont typeface="Arial" panose="020B0604020202020204" pitchFamily="34" charset="0"/>
              <a:buChar char="•"/>
            </a:pPr>
            <a:r>
              <a:rPr lang="nl-NL" sz="1900" dirty="0">
                <a:solidFill>
                  <a:prstClr val="black">
                    <a:lumMod val="75000"/>
                    <a:lumOff val="25000"/>
                  </a:prstClr>
                </a:solidFill>
              </a:rPr>
              <a:t>Hoe ziet dit eruit op de partnerschool/werkplek? Specificeren, aanvullen en eventueel doorhalen.</a:t>
            </a:r>
          </a:p>
          <a:p>
            <a:pPr marL="342900" lvl="0" indent="-342900">
              <a:buFont typeface="Arial" panose="020B0604020202020204" pitchFamily="34" charset="0"/>
              <a:buChar char="•"/>
            </a:pPr>
            <a:r>
              <a:rPr lang="nl-NL" sz="1900" dirty="0">
                <a:solidFill>
                  <a:prstClr val="black">
                    <a:lumMod val="75000"/>
                    <a:lumOff val="25000"/>
                  </a:prstClr>
                </a:solidFill>
              </a:rPr>
              <a:t>Wat kan jij al als student en waarin wil/moet jij je verder ontwikkelen?</a:t>
            </a:r>
          </a:p>
          <a:p>
            <a:pPr marL="342900" lvl="0" indent="-342900">
              <a:buFont typeface="Arial" panose="020B0604020202020204" pitchFamily="34" charset="0"/>
              <a:buChar char="•"/>
            </a:pPr>
            <a:r>
              <a:rPr lang="nl-NL" sz="1900" dirty="0">
                <a:solidFill>
                  <a:prstClr val="black">
                    <a:lumMod val="75000"/>
                    <a:lumOff val="25000"/>
                  </a:prstClr>
                </a:solidFill>
              </a:rPr>
              <a:t>Noteer de concrete leeropbrengst. Deze is de basis voor de werkvormen voor het vaststellen van De Maat en De Leerweg.</a:t>
            </a:r>
          </a:p>
          <a:p>
            <a:pPr defTabSz="342900"/>
            <a:endParaRPr lang="nl-NL" dirty="0">
              <a:solidFill>
                <a:prstClr val="black"/>
              </a:solidFill>
              <a:latin typeface="Calibri" panose="020F0502020204030204"/>
            </a:endParaRPr>
          </a:p>
          <a:p>
            <a:pPr>
              <a:lnSpc>
                <a:spcPct val="90000"/>
              </a:lnSpc>
              <a:spcAft>
                <a:spcPts val="450"/>
              </a:spcAft>
              <a:buClr>
                <a:srgbClr val="F07F09"/>
              </a:buClr>
            </a:pPr>
            <a:endParaRPr lang="en-US" sz="1500" dirty="0">
              <a:solidFill>
                <a:prstClr val="black">
                  <a:lumMod val="75000"/>
                  <a:lumOff val="25000"/>
                </a:prstClr>
              </a:solidFill>
              <a:latin typeface="Calibri" panose="020F0502020204030204"/>
            </a:endParaRPr>
          </a:p>
        </p:txBody>
      </p:sp>
    </p:spTree>
    <p:extLst>
      <p:ext uri="{BB962C8B-B14F-4D97-AF65-F5344CB8AC3E}">
        <p14:creationId xmlns:p14="http://schemas.microsoft.com/office/powerpoint/2010/main" val="190780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sp>
        <p:nvSpPr>
          <p:cNvPr id="4" name="Title 1">
            <a:extLst>
              <a:ext uri="{FF2B5EF4-FFF2-40B4-BE49-F238E27FC236}">
                <a16:creationId xmlns:a16="http://schemas.microsoft.com/office/drawing/2014/main" id="{803269DE-98A5-46EA-9F62-7570D7C29B52}"/>
              </a:ext>
            </a:extLst>
          </p:cNvPr>
          <p:cNvSpPr>
            <a:spLocks noGrp="1"/>
          </p:cNvSpPr>
          <p:nvPr>
            <p:ph type="title"/>
          </p:nvPr>
        </p:nvSpPr>
        <p:spPr>
          <a:xfrm>
            <a:off x="5052404" y="2101977"/>
            <a:ext cx="3457612" cy="939546"/>
          </a:xfrm>
        </p:spPr>
        <p:txBody>
          <a:bodyPr vert="horz" lIns="68580" tIns="34290" rIns="68580" bIns="34290" rtlCol="0" anchor="b">
            <a:normAutofit/>
          </a:bodyPr>
          <a:lstStyle/>
          <a:p>
            <a:r>
              <a:rPr lang="en-US" sz="4950" b="1" dirty="0">
                <a:solidFill>
                  <a:schemeClr val="tx1">
                    <a:lumMod val="85000"/>
                    <a:lumOff val="15000"/>
                  </a:schemeClr>
                </a:solidFill>
                <a:latin typeface="+mn-lt"/>
              </a:rPr>
              <a:t>REFLECTIE</a:t>
            </a:r>
          </a:p>
        </p:txBody>
      </p:sp>
    </p:spTree>
    <p:extLst>
      <p:ext uri="{BB962C8B-B14F-4D97-AF65-F5344CB8AC3E}">
        <p14:creationId xmlns:p14="http://schemas.microsoft.com/office/powerpoint/2010/main" val="7845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B028F69-E846-495B-B675-3EB56ABC8265}"/>
              </a:ext>
            </a:extLst>
          </p:cNvPr>
          <p:cNvSpPr/>
          <p:nvPr/>
        </p:nvSpPr>
        <p:spPr>
          <a:xfrm>
            <a:off x="622453" y="472538"/>
            <a:ext cx="7899094" cy="4162230"/>
          </a:xfrm>
          <a:prstGeom prst="rect">
            <a:avLst/>
          </a:prstGeom>
        </p:spPr>
        <p:txBody>
          <a:bodyPr wrap="square">
            <a:spAutoFit/>
          </a:bodyPr>
          <a:lstStyle/>
          <a:p>
            <a:pPr>
              <a:lnSpc>
                <a:spcPct val="115000"/>
              </a:lnSpc>
              <a:spcAft>
                <a:spcPts val="800"/>
              </a:spcAft>
            </a:pPr>
            <a:r>
              <a:rPr lang="nl-NL" sz="1500" b="1" i="1" dirty="0">
                <a:latin typeface="Calibri" panose="020F0502020204030204" pitchFamily="34" charset="0"/>
                <a:ea typeface="Calibri" panose="020F0502020204030204" pitchFamily="34" charset="0"/>
                <a:cs typeface="Times New Roman" panose="02020603050405020304" pitchFamily="18" charset="0"/>
              </a:rPr>
              <a:t>Reflecteren met ‘de eigen punt’</a:t>
            </a:r>
            <a:endParaRPr lang="nl-NL" sz="15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400" b="1" dirty="0">
                <a:latin typeface="Calibri" panose="020F0502020204030204" pitchFamily="34" charset="0"/>
                <a:ea typeface="Calibri" panose="020F0502020204030204" pitchFamily="34" charset="0"/>
                <a:cs typeface="Times New Roman" panose="02020603050405020304" pitchFamily="18" charset="0"/>
              </a:rPr>
              <a:t> </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400" b="1" dirty="0">
                <a:latin typeface="Calibri" panose="020F0502020204030204" pitchFamily="34" charset="0"/>
                <a:ea typeface="Calibri" panose="020F0502020204030204" pitchFamily="34" charset="0"/>
                <a:cs typeface="Times New Roman" panose="02020603050405020304" pitchFamily="18" charset="0"/>
              </a:rPr>
              <a:t>Oefening</a:t>
            </a:r>
          </a:p>
          <a:p>
            <a:pPr>
              <a:lnSpc>
                <a:spcPct val="115000"/>
              </a:lnSpc>
              <a:spcAft>
                <a:spcPts val="0"/>
              </a:spcAft>
            </a:pPr>
            <a:r>
              <a:rPr lang="nl-NL" sz="1400" dirty="0">
                <a:latin typeface="Calibri" panose="020F0502020204030204" pitchFamily="34" charset="0"/>
                <a:ea typeface="Calibri" panose="020F0502020204030204" pitchFamily="34" charset="0"/>
                <a:cs typeface="Times New Roman" panose="02020603050405020304" pitchFamily="18" charset="0"/>
              </a:rPr>
              <a:t>Studenten, schoolopleiders en/of werkplekbegeleiders en instituutsopleiders reflecteren als groep (per punt) op de ervaringen die zij hebben opgedaan in de gesprekken over de leeropbrengst.  </a:t>
            </a:r>
          </a:p>
          <a:p>
            <a:pPr marL="228600">
              <a:lnSpc>
                <a:spcPct val="115000"/>
              </a:lnSpc>
              <a:spcAft>
                <a:spcPts val="0"/>
              </a:spcAft>
            </a:pPr>
            <a:r>
              <a:rPr lang="nl-NL" sz="1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Bespreek je ervaring met de werkvorm: Hoe ging het? Wat gebeurde </a:t>
            </a:r>
            <a:r>
              <a:rPr lang="nl-NL" sz="1400">
                <a:latin typeface="Calibri" panose="020F0502020204030204" pitchFamily="34" charset="0"/>
                <a:ea typeface="Calibri" panose="020F0502020204030204" pitchFamily="34" charset="0"/>
                <a:cs typeface="Times New Roman" panose="02020603050405020304" pitchFamily="18" charset="0"/>
              </a:rPr>
              <a:t>er?</a:t>
            </a:r>
          </a:p>
          <a:p>
            <a:pPr marL="342900" lvl="0" indent="-342900">
              <a:lnSpc>
                <a:spcPct val="115000"/>
              </a:lnSpc>
              <a:spcAft>
                <a:spcPts val="0"/>
              </a:spcAft>
              <a:buFont typeface="Symbol" panose="05050102010706020507" pitchFamily="18" charset="2"/>
              <a:buChar char=""/>
            </a:pP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Kom samen tot een waardering: wat was anders in vergelijking met hoe het nu gaat en wat was daar goed aan en wat niet?</a:t>
            </a:r>
          </a:p>
          <a:p>
            <a:pPr marL="457200">
              <a:lnSpc>
                <a:spcPct val="115000"/>
              </a:lnSpc>
              <a:spcAft>
                <a:spcPts val="0"/>
              </a:spcAft>
            </a:pPr>
            <a:r>
              <a:rPr lang="nl-NL" sz="1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 ‘punten’ doen plenair kort verslag van hun bevindingen. Eerst de studenten, daarna de schoolopleiders en tot slot de instituutsopleiders.</a:t>
            </a:r>
          </a:p>
          <a:p>
            <a:pPr>
              <a:lnSpc>
                <a:spcPct val="115000"/>
              </a:lnSpc>
              <a:spcAft>
                <a:spcPts val="0"/>
              </a:spcAft>
            </a:pPr>
            <a:r>
              <a:rPr lang="nl-NL"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Welke conclusies kunnen getrokken worden over de rol van elk van de drie ‘punten’? Welke conclusie trekt een ieder voor zichzelf? Wat zijn persoonlijke aandachtspunten?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051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6CC2A-5D69-4116-B04C-AA88B12BFBE3}"/>
              </a:ext>
            </a:extLst>
          </p:cNvPr>
          <p:cNvSpPr txBox="1">
            <a:spLocks/>
          </p:cNvSpPr>
          <p:nvPr/>
        </p:nvSpPr>
        <p:spPr>
          <a:xfrm>
            <a:off x="628650" y="1780032"/>
            <a:ext cx="7886700" cy="16418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mn-lt"/>
              </a:rPr>
              <a:t>Plenaire terugblik, vooruitblik en afronding</a:t>
            </a:r>
          </a:p>
        </p:txBody>
      </p:sp>
    </p:spTree>
    <p:extLst>
      <p:ext uri="{BB962C8B-B14F-4D97-AF65-F5344CB8AC3E}">
        <p14:creationId xmlns:p14="http://schemas.microsoft.com/office/powerpoint/2010/main" val="1269651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kaart&#10;&#10;Automatisch gegenereerde beschrijving">
            <a:extLst>
              <a:ext uri="{FF2B5EF4-FFF2-40B4-BE49-F238E27FC236}">
                <a16:creationId xmlns:a16="http://schemas.microsoft.com/office/drawing/2014/main" id="{1A00AB47-27C7-431C-9AEB-8C12DA745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576" y="0"/>
            <a:ext cx="7275424" cy="51435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75692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048F-9E99-48A3-9FE6-3CB69BCEDBFD}"/>
              </a:ext>
            </a:extLst>
          </p:cNvPr>
          <p:cNvSpPr txBox="1">
            <a:spLocks/>
          </p:cNvSpPr>
          <p:nvPr/>
        </p:nvSpPr>
        <p:spPr>
          <a:xfrm>
            <a:off x="342900" y="1920240"/>
            <a:ext cx="2949178" cy="120015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sz="3000" dirty="0">
                <a:latin typeface="+mn-lt"/>
              </a:rPr>
              <a:t>Voorbereiding op bijeenkomst 3: De maat</a:t>
            </a:r>
          </a:p>
        </p:txBody>
      </p:sp>
      <p:sp>
        <p:nvSpPr>
          <p:cNvPr id="3" name="Content Placeholder 2">
            <a:extLst>
              <a:ext uri="{FF2B5EF4-FFF2-40B4-BE49-F238E27FC236}">
                <a16:creationId xmlns:a16="http://schemas.microsoft.com/office/drawing/2014/main" id="{7FD1CA44-338F-4D97-A033-715FD7F26927}"/>
              </a:ext>
            </a:extLst>
          </p:cNvPr>
          <p:cNvSpPr txBox="1">
            <a:spLocks/>
          </p:cNvSpPr>
          <p:nvPr/>
        </p:nvSpPr>
        <p:spPr>
          <a:xfrm>
            <a:off x="3966210" y="914400"/>
            <a:ext cx="4726686" cy="394335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nl-NL" sz="1350" dirty="0">
                <a:latin typeface="+mj-lt"/>
              </a:rPr>
              <a:t> </a:t>
            </a:r>
          </a:p>
          <a:p>
            <a:pPr algn="l"/>
            <a:r>
              <a:rPr lang="nl-NL" sz="1350" dirty="0"/>
              <a:t>Driehoek met student, schoolopleider (en bij voorkeur ook werkplekbegeleider) en instituutsopleider bespreken het volgende met elkaar:</a:t>
            </a:r>
          </a:p>
          <a:p>
            <a:pPr algn="l"/>
            <a:endParaRPr lang="nl-NL" sz="1350" dirty="0"/>
          </a:p>
          <a:p>
            <a:pPr marL="514350" lvl="1" indent="-171450" algn="l">
              <a:buFont typeface="Arial" panose="020B0604020202020204" pitchFamily="34" charset="0"/>
              <a:buChar char="•"/>
            </a:pPr>
            <a:r>
              <a:rPr lang="nl-NL" sz="1200" dirty="0"/>
              <a:t>Ronden het gesprek over De Leeropbrengst af.</a:t>
            </a:r>
          </a:p>
          <a:p>
            <a:pPr lvl="1" algn="l"/>
            <a:endParaRPr lang="nl-NL" sz="1200" dirty="0"/>
          </a:p>
          <a:p>
            <a:pPr marL="514350" lvl="1" indent="-171450" algn="l">
              <a:buFont typeface="Arial" panose="020B0604020202020204" pitchFamily="34" charset="0"/>
              <a:buChar char="•"/>
            </a:pPr>
            <a:r>
              <a:rPr lang="nl-NL" sz="1200" dirty="0"/>
              <a:t>Komen samen tot het formuleren van een of meerdere concrete leeropbrengsten. Deze worden vastgelegd.</a:t>
            </a:r>
          </a:p>
          <a:p>
            <a:pPr marL="514350" lvl="1" indent="-171450" algn="l">
              <a:buFont typeface="Arial" panose="020B0604020202020204" pitchFamily="34" charset="0"/>
              <a:buChar char="•"/>
            </a:pPr>
            <a:endParaRPr lang="nl-NL" sz="1200" dirty="0"/>
          </a:p>
          <a:p>
            <a:pPr marL="514350" lvl="1" indent="-171450" algn="l">
              <a:buFont typeface="Arial" panose="020B0604020202020204" pitchFamily="34" charset="0"/>
              <a:buChar char="•"/>
            </a:pPr>
            <a:r>
              <a:rPr lang="nl-NL" sz="1200" dirty="0"/>
              <a:t>Ze reflecteren afzonderlijk en samen wat deze wijze van werken oplevert en waar het nog verbeterd kan worden.</a:t>
            </a:r>
          </a:p>
        </p:txBody>
      </p:sp>
    </p:spTree>
    <p:extLst>
      <p:ext uri="{BB962C8B-B14F-4D97-AF65-F5344CB8AC3E}">
        <p14:creationId xmlns:p14="http://schemas.microsoft.com/office/powerpoint/2010/main" val="2884693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pic>
        <p:nvPicPr>
          <p:cNvPr id="3" name="Afbeelding 2">
            <a:extLst>
              <a:ext uri="{FF2B5EF4-FFF2-40B4-BE49-F238E27FC236}">
                <a16:creationId xmlns:a16="http://schemas.microsoft.com/office/drawing/2014/main" id="{F8A14D49-551A-4318-A81C-71AFC4691E73}"/>
              </a:ext>
            </a:extLst>
          </p:cNvPr>
          <p:cNvPicPr>
            <a:picLocks noChangeAspect="1"/>
          </p:cNvPicPr>
          <p:nvPr/>
        </p:nvPicPr>
        <p:blipFill rotWithShape="1">
          <a:blip r:embed="rId4"/>
          <a:srcRect l="3732" r="7381" b="2"/>
          <a:stretch/>
        </p:blipFill>
        <p:spPr>
          <a:xfrm>
            <a:off x="5223" y="523499"/>
            <a:ext cx="3553950" cy="4096502"/>
          </a:xfrm>
          <a:prstGeom prst="rect">
            <a:avLst/>
          </a:prstGeom>
        </p:spPr>
      </p:pic>
      <p:sp>
        <p:nvSpPr>
          <p:cNvPr id="4" name="Titel 1">
            <a:extLst>
              <a:ext uri="{FF2B5EF4-FFF2-40B4-BE49-F238E27FC236}">
                <a16:creationId xmlns:a16="http://schemas.microsoft.com/office/drawing/2014/main" id="{5894E4B5-FFB0-49C8-A82D-B1FBA24539F6}"/>
              </a:ext>
            </a:extLst>
          </p:cNvPr>
          <p:cNvSpPr>
            <a:spLocks noGrp="1"/>
          </p:cNvSpPr>
          <p:nvPr>
            <p:ph type="title"/>
          </p:nvPr>
        </p:nvSpPr>
        <p:spPr>
          <a:xfrm>
            <a:off x="5327916" y="1992249"/>
            <a:ext cx="3084564" cy="1159002"/>
          </a:xfrm>
        </p:spPr>
        <p:txBody>
          <a:bodyPr vert="horz" lIns="91440" tIns="45720" rIns="91440" bIns="45720" rtlCol="0" anchor="b">
            <a:normAutofit fontScale="90000"/>
          </a:bodyPr>
          <a:lstStyle/>
          <a:p>
            <a:pPr defTabSz="914400"/>
            <a:r>
              <a:rPr lang="en-US" sz="8000" spc="-50" dirty="0" err="1">
                <a:latin typeface="+mn-lt"/>
              </a:rPr>
              <a:t>Succes</a:t>
            </a:r>
            <a:r>
              <a:rPr lang="en-US" sz="8000" spc="-50" dirty="0">
                <a:latin typeface="+mn-lt"/>
              </a:rPr>
              <a:t>!</a:t>
            </a:r>
          </a:p>
        </p:txBody>
      </p:sp>
    </p:spTree>
    <p:extLst>
      <p:ext uri="{BB962C8B-B14F-4D97-AF65-F5344CB8AC3E}">
        <p14:creationId xmlns:p14="http://schemas.microsoft.com/office/powerpoint/2010/main" val="429161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D82F-C168-4FA5-9455-011EC26D2823}"/>
              </a:ext>
            </a:extLst>
          </p:cNvPr>
          <p:cNvSpPr>
            <a:spLocks noGrp="1"/>
          </p:cNvSpPr>
          <p:nvPr>
            <p:ph type="ctrTitle"/>
          </p:nvPr>
        </p:nvSpPr>
        <p:spPr>
          <a:xfrm>
            <a:off x="1143000" y="1720548"/>
            <a:ext cx="6858000" cy="828056"/>
          </a:xfrm>
        </p:spPr>
        <p:txBody>
          <a:bodyPr>
            <a:normAutofit/>
          </a:bodyPr>
          <a:lstStyle/>
          <a:p>
            <a:r>
              <a:rPr lang="nl-NL" sz="4950" b="1" dirty="0">
                <a:latin typeface="+mn-lt"/>
              </a:rPr>
              <a:t>De Leeropbrengst</a:t>
            </a:r>
          </a:p>
        </p:txBody>
      </p:sp>
      <p:sp>
        <p:nvSpPr>
          <p:cNvPr id="4" name="Tekstvak 3">
            <a:extLst>
              <a:ext uri="{FF2B5EF4-FFF2-40B4-BE49-F238E27FC236}">
                <a16:creationId xmlns:a16="http://schemas.microsoft.com/office/drawing/2014/main" id="{53994586-E920-4D0A-AE5A-7F5096E2F2FF}"/>
              </a:ext>
            </a:extLst>
          </p:cNvPr>
          <p:cNvSpPr txBox="1"/>
          <p:nvPr/>
        </p:nvSpPr>
        <p:spPr>
          <a:xfrm>
            <a:off x="2205989" y="2727884"/>
            <a:ext cx="1645920" cy="369332"/>
          </a:xfrm>
          <a:prstGeom prst="rect">
            <a:avLst/>
          </a:prstGeom>
          <a:noFill/>
        </p:spPr>
        <p:txBody>
          <a:bodyPr wrap="square">
            <a:spAutoFit/>
          </a:bodyPr>
          <a:lstStyle/>
          <a:p>
            <a:r>
              <a:rPr lang="nl-NL" sz="1800" i="1" dirty="0"/>
              <a:t>Bijeenkomst 2</a:t>
            </a:r>
            <a:r>
              <a:rPr lang="nl-NL" sz="1800" dirty="0"/>
              <a:t> </a:t>
            </a:r>
          </a:p>
        </p:txBody>
      </p:sp>
      <p:pic>
        <p:nvPicPr>
          <p:cNvPr id="5" name="Tijdelijke aanduiding voor inhoud 5" descr="Afbeelding met tekst&#10;&#10;Automatisch gegenereerde beschrijving">
            <a:extLst>
              <a:ext uri="{FF2B5EF4-FFF2-40B4-BE49-F238E27FC236}">
                <a16:creationId xmlns:a16="http://schemas.microsoft.com/office/drawing/2014/main" id="{DCD4D700-8B09-42AE-B980-FD9A552B8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0421">
            <a:off x="6628306" y="834105"/>
            <a:ext cx="1806046" cy="2768677"/>
          </a:xfrm>
          <a:prstGeom prst="rect">
            <a:avLst/>
          </a:prstGeom>
        </p:spPr>
      </p:pic>
    </p:spTree>
    <p:extLst>
      <p:ext uri="{BB962C8B-B14F-4D97-AF65-F5344CB8AC3E}">
        <p14:creationId xmlns:p14="http://schemas.microsoft.com/office/powerpoint/2010/main" val="93469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5F78D3A-2E7D-4432-94BE-02CD4E040C4C}"/>
              </a:ext>
            </a:extLst>
          </p:cNvPr>
          <p:cNvPicPr>
            <a:picLocks noChangeAspect="1"/>
          </p:cNvPicPr>
          <p:nvPr/>
        </p:nvPicPr>
        <p:blipFill>
          <a:blip r:embed="rId3"/>
          <a:stretch>
            <a:fillRect/>
          </a:stretch>
        </p:blipFill>
        <p:spPr>
          <a:xfrm>
            <a:off x="342900" y="1207114"/>
            <a:ext cx="3133585" cy="2531696"/>
          </a:xfrm>
          <a:prstGeom prst="rect">
            <a:avLst/>
          </a:prstGeom>
        </p:spPr>
      </p:pic>
      <p:sp>
        <p:nvSpPr>
          <p:cNvPr id="3" name="Title 1">
            <a:extLst>
              <a:ext uri="{FF2B5EF4-FFF2-40B4-BE49-F238E27FC236}">
                <a16:creationId xmlns:a16="http://schemas.microsoft.com/office/drawing/2014/main" id="{1217CF63-2B36-452F-901C-CB2D91B91288}"/>
              </a:ext>
            </a:extLst>
          </p:cNvPr>
          <p:cNvSpPr txBox="1">
            <a:spLocks/>
          </p:cNvSpPr>
          <p:nvPr/>
        </p:nvSpPr>
        <p:spPr>
          <a:xfrm>
            <a:off x="2696197" y="565872"/>
            <a:ext cx="4931229" cy="86933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mn-lt"/>
              </a:rPr>
              <a:t>Bijeenkomst</a:t>
            </a:r>
            <a:r>
              <a:rPr lang="en-US" b="1" dirty="0">
                <a:latin typeface="+mn-lt"/>
              </a:rPr>
              <a:t> 2</a:t>
            </a:r>
          </a:p>
        </p:txBody>
      </p:sp>
      <p:sp>
        <p:nvSpPr>
          <p:cNvPr id="4" name="Content Placeholder 2">
            <a:extLst>
              <a:ext uri="{FF2B5EF4-FFF2-40B4-BE49-F238E27FC236}">
                <a16:creationId xmlns:a16="http://schemas.microsoft.com/office/drawing/2014/main" id="{2EE8771F-CC4B-4C6C-BB43-E32BC235B29C}"/>
              </a:ext>
            </a:extLst>
          </p:cNvPr>
          <p:cNvSpPr txBox="1">
            <a:spLocks/>
          </p:cNvSpPr>
          <p:nvPr/>
        </p:nvSpPr>
        <p:spPr>
          <a:xfrm>
            <a:off x="3476485" y="1663296"/>
            <a:ext cx="4931230" cy="301810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Arial" panose="020B0604020202020204" pitchFamily="34" charset="0"/>
              <a:buChar char="•"/>
            </a:pPr>
            <a:r>
              <a:rPr lang="nl-NL" dirty="0"/>
              <a:t>Welkom en Introductie</a:t>
            </a:r>
          </a:p>
          <a:p>
            <a:pPr marL="285750" indent="-285750" algn="l">
              <a:buFont typeface="Arial" panose="020B0604020202020204" pitchFamily="34" charset="0"/>
              <a:buChar char="•"/>
            </a:pPr>
            <a:r>
              <a:rPr lang="nl-NL" dirty="0"/>
              <a:t>Terugblik &amp; vragen</a:t>
            </a:r>
          </a:p>
          <a:p>
            <a:pPr marL="285750" indent="-285750" algn="l">
              <a:buFont typeface="Arial" panose="020B0604020202020204" pitchFamily="34" charset="0"/>
              <a:buChar char="•"/>
            </a:pPr>
            <a:r>
              <a:rPr lang="nl-NL" dirty="0"/>
              <a:t>Theoretisch achtergronden: De Leeropbrengst</a:t>
            </a:r>
          </a:p>
          <a:p>
            <a:pPr marL="285750" indent="-285750" algn="l">
              <a:buFont typeface="Arial" panose="020B0604020202020204" pitchFamily="34" charset="0"/>
              <a:buChar char="•"/>
            </a:pPr>
            <a:r>
              <a:rPr lang="nl-NL" dirty="0"/>
              <a:t>Oefening: </a:t>
            </a:r>
            <a:r>
              <a:rPr lang="nl-NL" i="1" dirty="0">
                <a:hlinkClick r:id="rId4"/>
              </a:rPr>
              <a:t>Werken aan De Leeropbrengst</a:t>
            </a:r>
            <a:endParaRPr lang="nl-NL" i="1" dirty="0"/>
          </a:p>
          <a:p>
            <a:pPr marL="285750" indent="-285750" algn="l">
              <a:buFont typeface="Arial" panose="020B0604020202020204" pitchFamily="34" charset="0"/>
              <a:buChar char="•"/>
            </a:pPr>
            <a:r>
              <a:rPr lang="nl-NL" dirty="0"/>
              <a:t>Reflectie in de punten</a:t>
            </a:r>
          </a:p>
          <a:p>
            <a:pPr marL="285750" indent="-285750" algn="l">
              <a:buFont typeface="Arial" panose="020B0604020202020204" pitchFamily="34" charset="0"/>
              <a:buChar char="•"/>
            </a:pPr>
            <a:r>
              <a:rPr lang="nl-NL" dirty="0"/>
              <a:t>Plenaire terugblik, vooruitblik en afronding</a:t>
            </a:r>
          </a:p>
          <a:p>
            <a:pPr marL="285750" indent="-285750" algn="l">
              <a:buFont typeface="Arial" panose="020B0604020202020204" pitchFamily="34" charset="0"/>
              <a:buChar char="•"/>
            </a:pPr>
            <a:r>
              <a:rPr lang="nl-NL" dirty="0"/>
              <a:t>Huiswerk</a:t>
            </a:r>
          </a:p>
          <a:p>
            <a:endParaRPr lang="nl-NL" sz="1700" dirty="0">
              <a:latin typeface="+mj-lt"/>
            </a:endParaRP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E2208-1C99-436E-B319-3B366C8D2BDC}"/>
              </a:ext>
            </a:extLst>
          </p:cNvPr>
          <p:cNvSpPr txBox="1">
            <a:spLocks/>
          </p:cNvSpPr>
          <p:nvPr/>
        </p:nvSpPr>
        <p:spPr>
          <a:xfrm>
            <a:off x="628650" y="2146696"/>
            <a:ext cx="7886700" cy="85010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sz="4950" b="1" dirty="0">
                <a:latin typeface="+mn-lt"/>
              </a:rPr>
              <a:t>Terugblik &amp; vragen</a:t>
            </a:r>
          </a:p>
        </p:txBody>
      </p:sp>
    </p:spTree>
    <p:extLst>
      <p:ext uri="{BB962C8B-B14F-4D97-AF65-F5344CB8AC3E}">
        <p14:creationId xmlns:p14="http://schemas.microsoft.com/office/powerpoint/2010/main" val="46687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2601B4F-6AA3-4184-94EB-3F489E48D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529" y="0"/>
            <a:ext cx="7275425" cy="51435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460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27103-8ABD-4F1F-ADFB-05338A64E706}"/>
              </a:ext>
            </a:extLst>
          </p:cNvPr>
          <p:cNvSpPr txBox="1">
            <a:spLocks/>
          </p:cNvSpPr>
          <p:nvPr/>
        </p:nvSpPr>
        <p:spPr>
          <a:xfrm>
            <a:off x="623888" y="2146696"/>
            <a:ext cx="7886700" cy="85010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sz="4950" b="1" dirty="0">
                <a:latin typeface="+mn-lt"/>
              </a:rPr>
              <a:t>Theoretische achtergronden</a:t>
            </a:r>
          </a:p>
        </p:txBody>
      </p:sp>
    </p:spTree>
    <p:extLst>
      <p:ext uri="{BB962C8B-B14F-4D97-AF65-F5344CB8AC3E}">
        <p14:creationId xmlns:p14="http://schemas.microsoft.com/office/powerpoint/2010/main" val="178221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F8373DA-0067-4EB9-8846-173B62873350}"/>
              </a:ext>
            </a:extLst>
          </p:cNvPr>
          <p:cNvPicPr>
            <a:picLocks noGrp="1" noChangeAspect="1"/>
          </p:cNvPicPr>
          <p:nvPr>
            <p:ph idx="1"/>
          </p:nvPr>
        </p:nvPicPr>
        <p:blipFill>
          <a:blip r:embed="rId3"/>
          <a:stretch>
            <a:fillRect/>
          </a:stretch>
        </p:blipFill>
        <p:spPr>
          <a:xfrm>
            <a:off x="0" y="0"/>
            <a:ext cx="9138777" cy="5143500"/>
          </a:xfrm>
        </p:spPr>
      </p:pic>
      <p:pic>
        <p:nvPicPr>
          <p:cNvPr id="3" name="Tijdelijke aanduiding voor inhoud 4" descr="Afbeelding met tekst&#10;&#10;Automatisch gegenereerde beschrijving">
            <a:extLst>
              <a:ext uri="{FF2B5EF4-FFF2-40B4-BE49-F238E27FC236}">
                <a16:creationId xmlns:a16="http://schemas.microsoft.com/office/drawing/2014/main" id="{6B0C817E-6946-4E77-8906-0051DBB8C8DE}"/>
              </a:ext>
            </a:extLst>
          </p:cNvPr>
          <p:cNvPicPr>
            <a:picLocks noChangeAspect="1"/>
          </p:cNvPicPr>
          <p:nvPr/>
        </p:nvPicPr>
        <p:blipFill rotWithShape="1">
          <a:blip r:embed="rId4">
            <a:extLst>
              <a:ext uri="{28A0092B-C50C-407E-A947-70E740481C1C}">
                <a14:useLocalDpi xmlns:a14="http://schemas.microsoft.com/office/drawing/2010/main" val="0"/>
              </a:ext>
            </a:extLst>
          </a:blip>
          <a:srcRect l="2582" r="-5" b="-5"/>
          <a:stretch/>
        </p:blipFill>
        <p:spPr>
          <a:xfrm>
            <a:off x="1095273" y="652444"/>
            <a:ext cx="2600536" cy="3838612"/>
          </a:xfrm>
          <a:prstGeom prst="rect">
            <a:avLst/>
          </a:prstGeom>
          <a:effectLst>
            <a:outerShdw blurRad="50800" dist="38100" dir="5400000" algn="t" rotWithShape="0">
              <a:prstClr val="black">
                <a:alpha val="40000"/>
              </a:prstClr>
            </a:outerShdw>
          </a:effectLst>
        </p:spPr>
      </p:pic>
      <p:pic>
        <p:nvPicPr>
          <p:cNvPr id="4" name="Afbeelding 3" descr="Afbeelding met tekst, vectorafbeeldingen&#10;&#10;Automatisch gegenereerde beschrijving">
            <a:extLst>
              <a:ext uri="{FF2B5EF4-FFF2-40B4-BE49-F238E27FC236}">
                <a16:creationId xmlns:a16="http://schemas.microsoft.com/office/drawing/2014/main" id="{F9E02F6E-D0BF-4D68-AF30-7B6C3CE293A6}"/>
              </a:ext>
            </a:extLst>
          </p:cNvPr>
          <p:cNvPicPr>
            <a:picLocks noChangeAspect="1"/>
          </p:cNvPicPr>
          <p:nvPr/>
        </p:nvPicPr>
        <p:blipFill>
          <a:blip r:embed="rId5"/>
          <a:stretch>
            <a:fillRect/>
          </a:stretch>
        </p:blipFill>
        <p:spPr>
          <a:xfrm>
            <a:off x="4697895" y="1097742"/>
            <a:ext cx="4698034" cy="294801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8477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7BA2D1-BCBC-4C8A-ABBE-DF2241B2CE04}"/>
              </a:ext>
            </a:extLst>
          </p:cNvPr>
          <p:cNvSpPr txBox="1">
            <a:spLocks/>
          </p:cNvSpPr>
          <p:nvPr/>
        </p:nvSpPr>
        <p:spPr>
          <a:xfrm>
            <a:off x="910883" y="1485412"/>
            <a:ext cx="7543800"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685800" rtl="0" eaLnBrk="1" fontAlgn="auto" latinLnBrk="0" hangingPunct="1">
              <a:lnSpc>
                <a:spcPct val="150000"/>
              </a:lnSpc>
              <a:spcBef>
                <a:spcPts val="900"/>
              </a:spcBef>
              <a:spcAft>
                <a:spcPts val="150"/>
              </a:spcAft>
              <a:buClr>
                <a:srgbClr val="F07F09"/>
              </a:buClr>
              <a:buSzPct val="100000"/>
              <a:buFont typeface="Calibri" panose="020F0502020204030204" pitchFamily="34" charset="0"/>
              <a:buNone/>
              <a:tabLst/>
              <a:defRPr/>
            </a:pPr>
            <a:r>
              <a:rPr kumimoji="0" lang="nl-NL"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 verzameling leer- en werkactiviteiten op school en op het instituut van de lerarenopleiding waarmee studenten zich kunnen bekwamen tot leraar.</a:t>
            </a:r>
          </a:p>
          <a:p>
            <a:pPr marL="0" marR="0" lvl="0" indent="0" algn="l" defTabSz="685800" rtl="0" eaLnBrk="1" fontAlgn="auto" latinLnBrk="0" hangingPunct="1">
              <a:lnSpc>
                <a:spcPct val="150000"/>
              </a:lnSpc>
              <a:spcBef>
                <a:spcPts val="900"/>
              </a:spcBef>
              <a:spcAft>
                <a:spcPts val="150"/>
              </a:spcAft>
              <a:buClr>
                <a:srgbClr val="F07F09"/>
              </a:buClr>
              <a:buSzPct val="100000"/>
              <a:buFont typeface="Calibri" panose="020F0502020204030204" pitchFamily="34" charset="0"/>
              <a:buNone/>
              <a:tabLst/>
              <a:defRPr/>
            </a:pPr>
            <a:r>
              <a:rPr kumimoji="0" lang="nl-NL"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Het curriculum kent een samenhangend werkplek- en opleidingsdeel.</a:t>
            </a:r>
          </a:p>
          <a:p>
            <a:pPr marL="68580" marR="0" lvl="0" indent="-68580" algn="l" defTabSz="685800" rtl="0" eaLnBrk="1" fontAlgn="auto" latinLnBrk="0" hangingPunct="1">
              <a:lnSpc>
                <a:spcPct val="150000"/>
              </a:lnSpc>
              <a:spcBef>
                <a:spcPts val="900"/>
              </a:spcBef>
              <a:spcAft>
                <a:spcPts val="150"/>
              </a:spcAft>
              <a:buClr>
                <a:srgbClr val="F07F09"/>
              </a:buClr>
              <a:buSzPct val="100000"/>
              <a:buFont typeface="Calibri" panose="020F0502020204030204" pitchFamily="34" charset="0"/>
              <a:buChar char=" "/>
              <a:tabLst/>
              <a:defRPr/>
            </a:pPr>
            <a:endParaRPr kumimoji="0" lang="nl-NL" sz="19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A31ECC9-3C8C-4591-8502-413A4854ECF5}"/>
              </a:ext>
            </a:extLst>
          </p:cNvPr>
          <p:cNvSpPr txBox="1">
            <a:spLocks/>
          </p:cNvSpPr>
          <p:nvPr/>
        </p:nvSpPr>
        <p:spPr>
          <a:xfrm>
            <a:off x="2974036" y="500931"/>
            <a:ext cx="3195927" cy="687571"/>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nl-NL" sz="45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Curriculum</a:t>
            </a:r>
          </a:p>
        </p:txBody>
      </p:sp>
    </p:spTree>
    <p:extLst>
      <p:ext uri="{BB962C8B-B14F-4D97-AF65-F5344CB8AC3E}">
        <p14:creationId xmlns:p14="http://schemas.microsoft.com/office/powerpoint/2010/main" val="480428972"/>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2190</Words>
  <Application>Microsoft Office PowerPoint</Application>
  <PresentationFormat>Diavoorstelling (16:9)</PresentationFormat>
  <Paragraphs>190</Paragraphs>
  <Slides>27</Slides>
  <Notes>24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Calibri Light</vt:lpstr>
      <vt:lpstr>Symbol</vt:lpstr>
      <vt:lpstr>Office-thema</vt:lpstr>
      <vt:lpstr>PowerPoint-presentatie</vt:lpstr>
      <vt:lpstr>PowerPoint-presentatie</vt:lpstr>
      <vt:lpstr>De Leeropbrengst</vt:lpstr>
      <vt:lpstr>PowerPoint-presentatie</vt:lpstr>
      <vt:lpstr>PowerPoint-presentatie</vt:lpstr>
      <vt:lpstr>PowerPoint-presentatie</vt:lpstr>
      <vt:lpstr>PowerPoint-presentatie</vt:lpstr>
      <vt:lpstr>PowerPoint-presentatie</vt:lpstr>
      <vt:lpstr>PowerPoint-presentatie</vt:lpstr>
      <vt:lpstr>Curriculum</vt:lpstr>
      <vt:lpstr>PowerPoint-presentatie</vt:lpstr>
      <vt:lpstr>PowerPoint-presentatie</vt:lpstr>
      <vt:lpstr>PowerPoint-presentatie</vt:lpstr>
      <vt:lpstr>Vragen?</vt:lpstr>
      <vt:lpstr>PowerPoint-presentatie</vt:lpstr>
      <vt:lpstr>PowerPoint-presentatie</vt:lpstr>
      <vt:lpstr>PowerPoint-presentatie</vt:lpstr>
      <vt:lpstr>PowerPoint-presentatie</vt:lpstr>
      <vt:lpstr>PowerPoint-presentatie</vt:lpstr>
      <vt:lpstr>PowerPoint-presentatie</vt:lpstr>
      <vt:lpstr>PowerPoint-presentatie</vt:lpstr>
      <vt:lpstr>REFLECTIE</vt:lpstr>
      <vt:lpstr>PowerPoint-presentatie</vt:lpstr>
      <vt:lpstr>PowerPoint-presentatie</vt:lpstr>
      <vt:lpstr>PowerPoint-presentatie</vt:lpstr>
      <vt:lpstr>PowerPoint-presentatie</vt:lpstr>
      <vt:lpstr>Succes!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Babs Rosenmuller</cp:lastModifiedBy>
  <cp:revision>24</cp:revision>
  <cp:lastPrinted>2017-06-19T12:40:24Z</cp:lastPrinted>
  <dcterms:created xsi:type="dcterms:W3CDTF">2017-06-19T12:39:23Z</dcterms:created>
  <dcterms:modified xsi:type="dcterms:W3CDTF">2021-05-19T14:40:06Z</dcterms:modified>
</cp:coreProperties>
</file>