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526" r:id="rId2"/>
    <p:sldId id="262" r:id="rId3"/>
    <p:sldId id="259" r:id="rId4"/>
    <p:sldId id="256" r:id="rId5"/>
    <p:sldId id="547" r:id="rId6"/>
    <p:sldId id="531" r:id="rId7"/>
    <p:sldId id="532" r:id="rId8"/>
    <p:sldId id="533" r:id="rId9"/>
    <p:sldId id="535" r:id="rId10"/>
    <p:sldId id="534" r:id="rId11"/>
    <p:sldId id="536" r:id="rId12"/>
    <p:sldId id="567" r:id="rId13"/>
    <p:sldId id="538" r:id="rId14"/>
    <p:sldId id="539" r:id="rId15"/>
    <p:sldId id="540" r:id="rId16"/>
    <p:sldId id="541" r:id="rId17"/>
    <p:sldId id="560" r:id="rId18"/>
    <p:sldId id="545" r:id="rId19"/>
    <p:sldId id="546" r:id="rId20"/>
    <p:sldId id="529" r:id="rId21"/>
    <p:sldId id="551" r:id="rId22"/>
    <p:sldId id="552" r:id="rId23"/>
    <p:sldId id="553" r:id="rId24"/>
    <p:sldId id="554" r:id="rId25"/>
    <p:sldId id="555" r:id="rId26"/>
    <p:sldId id="558" r:id="rId27"/>
    <p:sldId id="559" r:id="rId2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Timmermans" initials="MT" lastIdx="8" clrIdx="0">
    <p:extLst>
      <p:ext uri="{19B8F6BF-5375-455C-9EA6-DF929625EA0E}">
        <p15:presenceInfo xmlns:p15="http://schemas.microsoft.com/office/powerpoint/2012/main" userId="S::mcl.timmermans@avans.nl::24ed787b-9832-4690-ad48-1e2d83bdeda7" providerId="AD"/>
      </p:ext>
    </p:extLst>
  </p:cmAuthor>
  <p:cmAuthor id="2" name="WProducties &amp; Events" initials="W&amp;E" lastIdx="1" clrIdx="1">
    <p:extLst>
      <p:ext uri="{19B8F6BF-5375-455C-9EA6-DF929625EA0E}">
        <p15:presenceInfo xmlns:p15="http://schemas.microsoft.com/office/powerpoint/2012/main" userId="WProducties &amp; Events" providerId="None"/>
      </p:ext>
    </p:extLst>
  </p:cmAuthor>
  <p:cmAuthor id="3" name="Chris Kroeze" initials="CK" lastIdx="6" clrIdx="2">
    <p:extLst>
      <p:ext uri="{19B8F6BF-5375-455C-9EA6-DF929625EA0E}">
        <p15:presenceInfo xmlns:p15="http://schemas.microsoft.com/office/powerpoint/2012/main" userId="S::krzc@han.nl::9e163ba9-8554-4ec0-949f-f21243495646" providerId="AD"/>
      </p:ext>
    </p:extLst>
  </p:cmAuthor>
  <p:cmAuthor id="4" name="Babs Rosenmuller" initials="BR" lastIdx="5" clrIdx="3">
    <p:extLst>
      <p:ext uri="{19B8F6BF-5375-455C-9EA6-DF929625EA0E}">
        <p15:presenceInfo xmlns:p15="http://schemas.microsoft.com/office/powerpoint/2012/main" userId="9837de90f8cb5c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A1D4A-A7DF-41FE-89FF-50F426883E0E}" v="5" dt="2021-05-19T15:14:12.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1"/>
    <p:restoredTop sz="66625" autoAdjust="0"/>
  </p:normalViewPr>
  <p:slideViewPr>
    <p:cSldViewPr snapToGrid="0" snapToObjects="1" showGuides="1">
      <p:cViewPr varScale="1">
        <p:scale>
          <a:sx n="59" d="100"/>
          <a:sy n="59" d="100"/>
        </p:scale>
        <p:origin x="156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8BD63-F6DF-4EB3-A951-098C3EB53D8E}" type="datetimeFigureOut">
              <a:rPr lang="nl-NL" smtClean="0"/>
              <a:t>20-5-2021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11967-7A64-44DF-A321-14F6F9A8A64A}" type="slidenum">
              <a:rPr lang="nl-NL" smtClean="0"/>
              <a:t>‹nr.›</a:t>
            </a:fld>
            <a:endParaRPr lang="nl-NL"/>
          </a:p>
        </p:txBody>
      </p:sp>
    </p:spTree>
    <p:extLst>
      <p:ext uri="{BB962C8B-B14F-4D97-AF65-F5344CB8AC3E}">
        <p14:creationId xmlns:p14="http://schemas.microsoft.com/office/powerpoint/2010/main" val="29950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aantal opmerkingen vooraf:</a:t>
            </a:r>
          </a:p>
          <a:p>
            <a:endParaRPr lang="nl-NL" dirty="0"/>
          </a:p>
          <a:p>
            <a:pPr marL="228600" indent="-228600">
              <a:buAutoNum type="arabicPeriod"/>
            </a:pPr>
            <a:r>
              <a:rPr lang="nl-NL" dirty="0"/>
              <a:t>De begeleider van de bijeenkomsten bekijkt vooraf op www.platformsamenopleiden.nl/driehoek het filmpje ‘</a:t>
            </a:r>
            <a:r>
              <a:rPr lang="nl-NL" dirty="0" err="1"/>
              <a:t>Digitalk</a:t>
            </a:r>
            <a:r>
              <a:rPr lang="nl-NL" dirty="0"/>
              <a:t> - Ontwerpkit.’ over de ontwerpkit en leest de handreiking ‘Bouwen aan een samenhangend curriculum voor het opleiden van leraren’ door.</a:t>
            </a:r>
          </a:p>
          <a:p>
            <a:pPr marL="228600" indent="-228600">
              <a:buAutoNum type="arabicPeriod"/>
            </a:pPr>
            <a:r>
              <a:rPr lang="nl-NL" dirty="0"/>
              <a:t>In de PowerPoint nemen we alleen verwijzingen op als we letterlijk citaten gebruiken, andere verwijzingen naar gebruikte literatuur zijn opgenomen en terug te vinden in de handreiking.</a:t>
            </a:r>
          </a:p>
          <a:p>
            <a:pPr marL="0" indent="0">
              <a:buNone/>
            </a:pPr>
            <a:endParaRPr lang="nl-NL" dirty="0"/>
          </a:p>
          <a:p>
            <a:pPr marL="228600" indent="-228600">
              <a:buAutoNum type="arabicPeriod"/>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CC69AB25-1A5A-4CD9-AFE4-28C9DAF4003E}" type="slidenum">
              <a:rPr lang="nl-NL" smtClean="0"/>
              <a:t>1</a:t>
            </a:fld>
            <a:endParaRPr lang="nl-NL"/>
          </a:p>
        </p:txBody>
      </p:sp>
    </p:spTree>
    <p:extLst>
      <p:ext uri="{BB962C8B-B14F-4D97-AF65-F5344CB8AC3E}">
        <p14:creationId xmlns:p14="http://schemas.microsoft.com/office/powerpoint/2010/main" val="402168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Leren op de werkplek is een activiteit van de lerende.</a:t>
            </a:r>
          </a:p>
          <a:p>
            <a:r>
              <a:rPr lang="nl-NL" dirty="0"/>
              <a:t>Opleiders en begeleiders kunnen dat proces ondersteunen, dat noemen we opleiden.</a:t>
            </a:r>
          </a:p>
          <a:p>
            <a:r>
              <a:rPr lang="nl-NL" dirty="0"/>
              <a:t>Opleiden (op de werkplek) is een activiteit van de opleider.</a:t>
            </a:r>
          </a:p>
          <a:p>
            <a:endParaRPr lang="nl-NL" dirty="0"/>
          </a:p>
          <a:p>
            <a:r>
              <a:rPr lang="nl-NL" dirty="0"/>
              <a:t>Hierboven een definitie van Opleiden (op de werkplek) (</a:t>
            </a:r>
            <a:r>
              <a:rPr lang="nl-NL" sz="1200" kern="1200" dirty="0">
                <a:solidFill>
                  <a:schemeClr val="tx1"/>
                </a:solidFill>
                <a:effectLst/>
                <a:latin typeface="+mn-lt"/>
                <a:ea typeface="+mn-ea"/>
                <a:cs typeface="+mn-cs"/>
              </a:rPr>
              <a:t>Timmermans, M., &amp; Van Velzen, C., 2017), waarin staat wat we</a:t>
            </a:r>
            <a:r>
              <a:rPr lang="nl-NL" dirty="0"/>
              <a:t> beogen met een opleiding.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11</a:t>
            </a:fld>
            <a:endParaRPr lang="nl-NL"/>
          </a:p>
        </p:txBody>
      </p:sp>
    </p:spTree>
    <p:extLst>
      <p:ext uri="{BB962C8B-B14F-4D97-AF65-F5344CB8AC3E}">
        <p14:creationId xmlns:p14="http://schemas.microsoft.com/office/powerpoint/2010/main" val="187975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Een definitie van Curriculum (</a:t>
            </a:r>
            <a:r>
              <a:rPr lang="nl-NL" sz="1200" kern="1200" dirty="0">
                <a:solidFill>
                  <a:schemeClr val="tx1"/>
                </a:solidFill>
                <a:effectLst/>
                <a:latin typeface="+mn-lt"/>
                <a:ea typeface="+mn-ea"/>
                <a:cs typeface="+mn-cs"/>
              </a:rPr>
              <a:t>Timmermans, M., &amp; Van Velzen, C., 2017), waarbij we bij Samen Opleiden te maken hebben met een samenhangend werkplek- en opleidingsdeel. </a:t>
            </a:r>
            <a:endParaRPr lang="nl-NL" sz="1200" kern="1200" dirty="0">
              <a:solidFill>
                <a:schemeClr val="tx1"/>
              </a:solidFill>
              <a:latin typeface="+mn-lt"/>
              <a:ea typeface="+mn-ea"/>
              <a:cs typeface="+mn-cs"/>
            </a:endParaRPr>
          </a:p>
          <a:p>
            <a:endParaRPr lang="nl-NL" dirty="0"/>
          </a:p>
          <a:p>
            <a:r>
              <a:rPr lang="nl-NL" dirty="0"/>
              <a:t>Een curriculum geeft richting aan het leren en opleiden.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811967-7A64-44DF-A321-14F6F9A8A64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22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centrale begrippen als basis komen we bij het probleem en de uitdaging waar we voor staan.</a:t>
            </a:r>
          </a:p>
          <a:p>
            <a:r>
              <a:rPr lang="nl-NL" dirty="0"/>
              <a:t>Uit te leggen aan de hand van drie tekeningetjes met driehoeken.</a:t>
            </a:r>
          </a:p>
          <a:p>
            <a:endParaRPr lang="nl-NL" dirty="0"/>
          </a:p>
          <a:p>
            <a:r>
              <a:rPr lang="nl-NL" dirty="0"/>
              <a:t>Afbeelding links:</a:t>
            </a:r>
          </a:p>
          <a:p>
            <a:r>
              <a:rPr lang="nl-NL" dirty="0"/>
              <a:t>Het ideale idee van de driehoek: Samen Opleiden is in de kern een samenwerking tussen deze drie actoren. Hier ligt de verbinding tussen het leren in beide contexten (instituut en werkplek/school) en de drie te onderscheiden actoren (student, schoolopleider en/of werkplekbegeleider en instituutsopleider) of perspectieven. </a:t>
            </a:r>
          </a:p>
          <a:p>
            <a:endParaRPr lang="nl-NL" dirty="0"/>
          </a:p>
          <a:p>
            <a:r>
              <a:rPr lang="nl-NL" dirty="0"/>
              <a:t>Afbeelding midden: </a:t>
            </a:r>
          </a:p>
          <a:p>
            <a:r>
              <a:rPr lang="nl-NL" dirty="0"/>
              <a:t>Dit is een sterk vereenvoudigde weergave van de werkelijkheid, in feite hebben we natuurlijk te maken met heel veel verschillende actoren (op elk van de hoeken/punten van de driehoek) en dus met heel veel verschillende driehoeken: met een diversiteit aan leermogelijkheden binnen die driehoeken.</a:t>
            </a:r>
          </a:p>
          <a:p>
            <a:endParaRPr lang="nl-NL" dirty="0"/>
          </a:p>
          <a:p>
            <a:r>
              <a:rPr lang="nl-NL" dirty="0"/>
              <a:t>Afbeelding rechts:</a:t>
            </a:r>
          </a:p>
          <a:p>
            <a:r>
              <a:rPr lang="nl-NL" dirty="0"/>
              <a:t>Vanuit de opleiding beogen we dat alle studenten een gelijkwaardige leeromgeving treffen terwijl we constateren dat er een enorme verscheidenheid is.</a:t>
            </a:r>
          </a:p>
          <a:p>
            <a:r>
              <a:rPr lang="nl-NL" dirty="0"/>
              <a:t>Om de gelijkwaardigheid onder het gegeven van de verscheidenheid te realiseren zien we vaak dat:</a:t>
            </a:r>
          </a:p>
          <a:p>
            <a:pPr marL="228600" indent="-228600">
              <a:buAutoNum type="arabicPeriod"/>
            </a:pPr>
            <a:r>
              <a:rPr lang="nl-NL" dirty="0"/>
              <a:t>Er wordt gewerkt met procedurebeschrijvingen en protocollen, handreikingen, opdrachten, etc.</a:t>
            </a:r>
          </a:p>
          <a:p>
            <a:pPr marL="228600" indent="-228600">
              <a:buAutoNum type="arabicPeriod"/>
            </a:pPr>
            <a:r>
              <a:rPr lang="nl-NL" dirty="0"/>
              <a:t>De student wordt geacht de verbinding te maken.</a:t>
            </a:r>
          </a:p>
          <a:p>
            <a:pPr marL="0" indent="0">
              <a:buNone/>
            </a:pPr>
            <a:r>
              <a:rPr lang="nl-NL" dirty="0"/>
              <a:t>Twee opmerkingen: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Procedures/protocollen/opdrachten etc.. passen niet zomaar bij al die verschillende praktijken en zoveel driehoeken op elkaar laten afstemmen kan niet door bv. afvinklijsten te maken want die zouden oneindig lang en ingewikkeld moeten zijn.</a:t>
            </a:r>
            <a:endParaRPr lang="nl-NL" dirty="0"/>
          </a:p>
          <a:p>
            <a:pPr marL="0" indent="0">
              <a:buNone/>
            </a:pPr>
            <a:r>
              <a:rPr lang="nl-NL" dirty="0"/>
              <a:t>Het is niet wenselijk de verbinding/afstemming tussen ‘opleiding’ en ‘school’ (alleen) via de student te laten gaan, de student is geen effectief communicatiekanaal of communicatiemiddel. </a:t>
            </a:r>
          </a:p>
          <a:p>
            <a:pPr marL="0" indent="0">
              <a:buNone/>
            </a:pPr>
            <a:endParaRPr lang="nl-NL" dirty="0"/>
          </a:p>
          <a:p>
            <a:pPr marL="0" indent="0">
              <a:buNone/>
            </a:pPr>
            <a:r>
              <a:rPr lang="nl-NL" dirty="0"/>
              <a:t>Bovenstaande is een schets van het probleem.</a:t>
            </a:r>
          </a:p>
          <a:p>
            <a:pPr marL="0" indent="0">
              <a:buNone/>
            </a:pPr>
            <a:r>
              <a:rPr lang="nl-NL" dirty="0"/>
              <a:t>De vraag is vervolgens: hoe lossen we dat op? </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13</a:t>
            </a:fld>
            <a:endParaRPr lang="nl-NL"/>
          </a:p>
        </p:txBody>
      </p:sp>
    </p:spTree>
    <p:extLst>
      <p:ext uri="{BB962C8B-B14F-4D97-AF65-F5344CB8AC3E}">
        <p14:creationId xmlns:p14="http://schemas.microsoft.com/office/powerpoint/2010/main" val="1282888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latin typeface="+mn-lt"/>
                <a:ea typeface="+mn-ea"/>
                <a:cs typeface="+mn-cs"/>
              </a:rPr>
              <a:t>Afstemming moet via het handelen van de betrokkenen: student, opleider uit school (werkpekbegeleider) en opleider van het instituut.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14</a:t>
            </a:fld>
            <a:endParaRPr lang="nl-NL"/>
          </a:p>
        </p:txBody>
      </p:sp>
    </p:spTree>
    <p:extLst>
      <p:ext uri="{BB962C8B-B14F-4D97-AF65-F5344CB8AC3E}">
        <p14:creationId xmlns:p14="http://schemas.microsoft.com/office/powerpoint/2010/main" val="241646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15</a:t>
            </a:fld>
            <a:endParaRPr lang="nl-NL"/>
          </a:p>
        </p:txBody>
      </p:sp>
    </p:spTree>
    <p:extLst>
      <p:ext uri="{BB962C8B-B14F-4D97-AF65-F5344CB8AC3E}">
        <p14:creationId xmlns:p14="http://schemas.microsoft.com/office/powerpoint/2010/main" val="59037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uitwerking visueel overzicht zie ook de handreiking ‘Bouwen aan een samenhangend curriculum voor het opleiden van leraren’, pag. 32 en 33.</a:t>
            </a:r>
          </a:p>
          <a:p>
            <a:endParaRPr lang="nl-NL" sz="1200" kern="1200" dirty="0">
              <a:solidFill>
                <a:schemeClr val="tx1"/>
              </a:solidFill>
              <a:effectLst/>
              <a:latin typeface="+mn-lt"/>
              <a:ea typeface="+mn-ea"/>
              <a:cs typeface="+mn-cs"/>
            </a:endParaRPr>
          </a:p>
          <a:p>
            <a:r>
              <a:rPr lang="nl-NL" dirty="0"/>
              <a:t>De hier gepresenteerde oefening kan gekozen worden, maar ook een van de beschreven variaties.</a:t>
            </a:r>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16</a:t>
            </a:fld>
            <a:endParaRPr lang="nl-NL"/>
          </a:p>
        </p:txBody>
      </p:sp>
    </p:spTree>
    <p:extLst>
      <p:ext uri="{BB962C8B-B14F-4D97-AF65-F5344CB8AC3E}">
        <p14:creationId xmlns:p14="http://schemas.microsoft.com/office/powerpoint/2010/main" val="283659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Breng de opbrengsten van de groepen samen.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17</a:t>
            </a:fld>
            <a:endParaRPr lang="nl-NL"/>
          </a:p>
        </p:txBody>
      </p:sp>
    </p:spTree>
    <p:extLst>
      <p:ext uri="{BB962C8B-B14F-4D97-AF65-F5344CB8AC3E}">
        <p14:creationId xmlns:p14="http://schemas.microsoft.com/office/powerpoint/2010/main" val="255480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18</a:t>
            </a:fld>
            <a:endParaRPr lang="nl-NL"/>
          </a:p>
        </p:txBody>
      </p:sp>
    </p:spTree>
    <p:extLst>
      <p:ext uri="{BB962C8B-B14F-4D97-AF65-F5344CB8AC3E}">
        <p14:creationId xmlns:p14="http://schemas.microsoft.com/office/powerpoint/2010/main" val="135756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latin typeface="+mn-lt"/>
                <a:ea typeface="+mn-ea"/>
                <a:cs typeface="+mn-cs"/>
              </a:rPr>
              <a:t>Afstemming moet via het handelen van de betrokkenen: student, opleider uit school (werkpekbegeleider) en opleider van het instituut.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oplossing waar deze bijeenkomsten over gaan richten zich op co-creatie in het driemanschap, c.q. de driehoek.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Alleen in de driehoek kan het leren en opleiden in twee contexten met elkaar verbonden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19</a:t>
            </a:fld>
            <a:endParaRPr lang="nl-NL"/>
          </a:p>
        </p:txBody>
      </p:sp>
    </p:spTree>
    <p:extLst>
      <p:ext uri="{BB962C8B-B14F-4D97-AF65-F5344CB8AC3E}">
        <p14:creationId xmlns:p14="http://schemas.microsoft.com/office/powerpoint/2010/main" val="3394629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ontwerpnetwerken blijkt dat de afstemming over de volgende drie onderdelen moet gaan: </a:t>
            </a:r>
          </a:p>
          <a:p>
            <a:endParaRPr lang="nl-NL" dirty="0"/>
          </a:p>
          <a:p>
            <a:pPr marL="228600" indent="-228600">
              <a:buAutoNum type="arabicPeriod"/>
            </a:pPr>
            <a:r>
              <a:rPr lang="nl-NL" dirty="0"/>
              <a:t>De leeropbrengst: wat wil/moet de student leren om startbekwaam leraar te worden, in elke fase van de opleiding?</a:t>
            </a:r>
          </a:p>
          <a:p>
            <a:pPr marL="228600" indent="-228600">
              <a:buAutoNum type="arabicPeriod"/>
            </a:pPr>
            <a:r>
              <a:rPr lang="nl-NL" dirty="0"/>
              <a:t>De maat: welke prestatie wil/moet de student laten zien t.a.v. de geformuleerde leeropbrengst? </a:t>
            </a:r>
          </a:p>
          <a:p>
            <a:pPr marL="228600" indent="-228600">
              <a:buAutoNum type="arabicPeriod"/>
            </a:pPr>
            <a:r>
              <a:rPr lang="nl-NL" dirty="0"/>
              <a:t>De leerweg: wat onderneemt de student aan activiteiten, interacties, bronnen etc. om tot die leeropbrengst en prestatie te komen?</a:t>
            </a:r>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20</a:t>
            </a:fld>
            <a:endParaRPr lang="nl-NL"/>
          </a:p>
        </p:txBody>
      </p:sp>
    </p:spTree>
    <p:extLst>
      <p:ext uri="{BB962C8B-B14F-4D97-AF65-F5344CB8AC3E}">
        <p14:creationId xmlns:p14="http://schemas.microsoft.com/office/powerpoint/2010/main" val="277066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Op pag. 26 van de handreiking staat meer literatuur, een selectie daaruit zou vooraf bestudeerd kunnen worden.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CF73F8-E40E-4B2A-B61D-934B4080E70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82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En dan samengevat in deze praatplaat, het hele verhaal:</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Deze praatplaat omvat de kernconcepten van samen opleiden en leren op de werkplek.</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De praatplaat is gericht op het denken over een (samenhangend) curriculum.</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De centrale vraag is: Wat is het probleem, de uitdaging waar we voor staan? En wat is daarvoor een mogelijke oplossing?</a:t>
            </a:r>
          </a:p>
          <a:p>
            <a:endParaRPr lang="nl-NL" sz="1200" kern="1200" dirty="0">
              <a:solidFill>
                <a:schemeClr val="tx1"/>
              </a:solidFill>
              <a:effectLst/>
              <a:latin typeface="+mn-lt"/>
              <a:ea typeface="+mn-ea"/>
              <a:cs typeface="+mn-cs"/>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handreiking ‘Bouwen aan een samenhangend curriculum voor het opleiden van leraren’ staat op pagina 25 en verder beschreven hoe de praatplaten ingezet kunnen worden.</a:t>
            </a:r>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21</a:t>
            </a:fld>
            <a:endParaRPr lang="nl-NL"/>
          </a:p>
        </p:txBody>
      </p:sp>
    </p:spTree>
    <p:extLst>
      <p:ext uri="{BB962C8B-B14F-4D97-AF65-F5344CB8AC3E}">
        <p14:creationId xmlns:p14="http://schemas.microsoft.com/office/powerpoint/2010/main" val="3637345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Reflecteer op de inhouden en het geleerde in deze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Voorstel is om dat in de ‘punten’ te doen (zie ‘Bouwen aan een samenhangend curriculum voor het opleiden van leraren’, pag. 40, werkvorm 5, ook te downloaden vanaf www.platformsamenopleiden.nl/driehoek).</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22</a:t>
            </a:fld>
            <a:endParaRPr lang="nl-NL"/>
          </a:p>
        </p:txBody>
      </p:sp>
    </p:spTree>
    <p:extLst>
      <p:ext uri="{BB962C8B-B14F-4D97-AF65-F5344CB8AC3E}">
        <p14:creationId xmlns:p14="http://schemas.microsoft.com/office/powerpoint/2010/main" val="3993239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23</a:t>
            </a:fld>
            <a:endParaRPr lang="nl-NL"/>
          </a:p>
        </p:txBody>
      </p:sp>
    </p:spTree>
    <p:extLst>
      <p:ext uri="{BB962C8B-B14F-4D97-AF65-F5344CB8AC3E}">
        <p14:creationId xmlns:p14="http://schemas.microsoft.com/office/powerpoint/2010/main" val="188970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begeleider van de bijeenkomsten is vrij om de voorbereiding aan te vullen of te wijzigen.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26</a:t>
            </a:fld>
            <a:endParaRPr lang="nl-NL"/>
          </a:p>
        </p:txBody>
      </p:sp>
    </p:spTree>
    <p:extLst>
      <p:ext uri="{BB962C8B-B14F-4D97-AF65-F5344CB8AC3E}">
        <p14:creationId xmlns:p14="http://schemas.microsoft.com/office/powerpoint/2010/main" val="4062046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27</a:t>
            </a:fld>
            <a:endParaRPr lang="nl-NL"/>
          </a:p>
        </p:txBody>
      </p:sp>
    </p:spTree>
    <p:extLst>
      <p:ext uri="{BB962C8B-B14F-4D97-AF65-F5344CB8AC3E}">
        <p14:creationId xmlns:p14="http://schemas.microsoft.com/office/powerpoint/2010/main" val="188263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eerste bijeenkomst wordt de uitdaging geschetst waar we voor staan als we binnen een partnerschap een samenhangend curriculum willen ontwerpen, uitvoeren en evalueren.</a:t>
            </a:r>
          </a:p>
          <a:p>
            <a:endParaRPr lang="nl-NL" dirty="0"/>
          </a:p>
          <a:p>
            <a:pPr marL="228600" indent="-228600">
              <a:buAutoNum type="arabicPeriod"/>
            </a:pPr>
            <a:r>
              <a:rPr lang="nl-NL" dirty="0"/>
              <a:t>Naast deze PowerPoint kan in bijeenkomst 1 gebruik gemaakt worden van </a:t>
            </a:r>
            <a:r>
              <a:rPr lang="nl-NL" dirty="0" err="1"/>
              <a:t>digitalk</a:t>
            </a:r>
            <a:r>
              <a:rPr lang="nl-NL" dirty="0"/>
              <a:t> 1. Dit filmpje over ‘De uitdaging’ is te vinden op www.platformsamenopleiden.nl/driehoek </a:t>
            </a:r>
          </a:p>
          <a:p>
            <a:pPr marL="228600" indent="-228600">
              <a:buAutoNum type="arabicPeriod"/>
            </a:pPr>
            <a:r>
              <a:rPr lang="nl-NL" dirty="0"/>
              <a:t>Achtergrondinformatie voor deze bijeenkomst 1 is te vinden in de handreiking ‘Bouwen aan een samenhangend curriculum voor het opleiden van leraren’ op pag. 11.</a:t>
            </a:r>
          </a:p>
          <a:p>
            <a:pPr marL="228600" indent="-228600">
              <a:buAutoNum type="arabicPeriod"/>
            </a:pPr>
            <a:r>
              <a:rPr lang="nl-NL" dirty="0"/>
              <a:t>Ondersteunend bij deze bijeenkomst is </a:t>
            </a:r>
            <a:r>
              <a:rPr lang="nl-NL" sz="1200" kern="1200" dirty="0">
                <a:solidFill>
                  <a:schemeClr val="tx1"/>
                </a:solidFill>
                <a:latin typeface="+mn-lt"/>
                <a:ea typeface="+mn-ea"/>
                <a:cs typeface="+mn-cs"/>
              </a:rPr>
              <a:t>Praatplaat 1. (5.1, pag. </a:t>
            </a:r>
            <a:r>
              <a:rPr lang="nl-NL" dirty="0"/>
              <a:t>25 en 26 en bijlage 1, pag. 46) en te downloaden vanaf www.platformsamenopleiden.nl/driehoek.</a:t>
            </a:r>
          </a:p>
          <a:p>
            <a:pPr marL="228600" indent="-228600">
              <a:buAutoNum type="arabicPeriod"/>
            </a:pPr>
            <a:r>
              <a:rPr lang="nl-NL" dirty="0"/>
              <a:t>De oefening behorend bij deze bijeenkomst staat beschreven op pag. 32 en 33 van de handreiking.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3</a:t>
            </a:fld>
            <a:endParaRPr lang="nl-NL"/>
          </a:p>
        </p:txBody>
      </p:sp>
    </p:spTree>
    <p:extLst>
      <p:ext uri="{BB962C8B-B14F-4D97-AF65-F5344CB8AC3E}">
        <p14:creationId xmlns:p14="http://schemas.microsoft.com/office/powerpoint/2010/main" val="306746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5</a:t>
            </a:fld>
            <a:endParaRPr lang="nl-NL"/>
          </a:p>
        </p:txBody>
      </p:sp>
    </p:spTree>
    <p:extLst>
      <p:ext uri="{BB962C8B-B14F-4D97-AF65-F5344CB8AC3E}">
        <p14:creationId xmlns:p14="http://schemas.microsoft.com/office/powerpoint/2010/main" val="52263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algn="l" defTabSz="914400" rtl="0" eaLnBrk="1" latinLnBrk="0" hangingPunct="1"/>
            <a:r>
              <a:rPr lang="nl-NL" sz="1200" kern="1200" dirty="0">
                <a:solidFill>
                  <a:schemeClr val="tx1"/>
                </a:solidFill>
                <a:latin typeface="+mn-lt"/>
                <a:ea typeface="+mn-ea"/>
                <a:cs typeface="+mn-cs"/>
              </a:rPr>
              <a:t>De uitdaging waar we voor staan is uit te leggen aan de hand van een aantal centrale begrippen.</a:t>
            </a:r>
          </a:p>
          <a:p>
            <a:pPr marL="0" algn="l" defTabSz="914400" rtl="0" eaLnBrk="1" latinLnBrk="0" hangingPunct="1"/>
            <a:r>
              <a:rPr lang="nl-NL" sz="1200" kern="1200" dirty="0">
                <a:solidFill>
                  <a:schemeClr val="tx1"/>
                </a:solidFill>
                <a:latin typeface="+mn-lt"/>
                <a:ea typeface="+mn-ea"/>
                <a:cs typeface="+mn-cs"/>
              </a:rPr>
              <a:t>Besteed in de uitleg </a:t>
            </a:r>
            <a:r>
              <a:rPr lang="nl-NL" sz="1200" i="1" kern="1200" dirty="0">
                <a:solidFill>
                  <a:schemeClr val="tx1"/>
                </a:solidFill>
                <a:latin typeface="+mn-lt"/>
                <a:ea typeface="+mn-ea"/>
                <a:cs typeface="+mn-cs"/>
              </a:rPr>
              <a:t>in ieder geval </a:t>
            </a:r>
            <a:r>
              <a:rPr lang="nl-NL" sz="1200" i="0" kern="1200" dirty="0">
                <a:solidFill>
                  <a:schemeClr val="tx1"/>
                </a:solidFill>
                <a:latin typeface="+mn-lt"/>
                <a:ea typeface="+mn-ea"/>
                <a:cs typeface="+mn-cs"/>
              </a:rPr>
              <a:t>aandacht aan de vijf begrippen op de sheet.</a:t>
            </a:r>
            <a:endParaRPr lang="nl-NL" sz="1200" kern="1200" dirty="0">
              <a:solidFill>
                <a:schemeClr val="tx1"/>
              </a:solidFill>
              <a:latin typeface="+mn-lt"/>
              <a:ea typeface="+mn-ea"/>
              <a:cs typeface="+mn-cs"/>
            </a:endParaRPr>
          </a:p>
          <a:p>
            <a:pPr marL="0" algn="l" defTabSz="914400" rtl="0" eaLnBrk="1" latinLnBrk="0" hangingPunct="1"/>
            <a:endParaRPr lang="nl-NL" sz="1200" kern="1200" dirty="0">
              <a:solidFill>
                <a:schemeClr val="tx1"/>
              </a:solidFill>
              <a:latin typeface="+mn-lt"/>
              <a:ea typeface="+mn-ea"/>
              <a:cs typeface="+mn-cs"/>
            </a:endParaRPr>
          </a:p>
          <a:p>
            <a:pPr marL="0" algn="l" defTabSz="914400" rtl="0" eaLnBrk="1" latinLnBrk="0" hangingPunct="1"/>
            <a:r>
              <a:rPr lang="nl-NL" sz="1200" kern="1200" dirty="0">
                <a:solidFill>
                  <a:schemeClr val="tx1"/>
                </a:solidFill>
                <a:latin typeface="+mn-lt"/>
                <a:ea typeface="+mn-ea"/>
                <a:cs typeface="+mn-cs"/>
              </a:rPr>
              <a:t>1. </a:t>
            </a:r>
            <a:r>
              <a:rPr lang="nl-NL" sz="1200" b="1" kern="1200" dirty="0">
                <a:solidFill>
                  <a:schemeClr val="tx1"/>
                </a:solidFill>
                <a:latin typeface="+mn-lt"/>
                <a:ea typeface="+mn-ea"/>
                <a:cs typeface="+mn-cs"/>
              </a:rPr>
              <a:t>Partnerschap</a:t>
            </a:r>
            <a:r>
              <a:rPr lang="nl-NL" sz="1200" kern="1200" dirty="0">
                <a:solidFill>
                  <a:schemeClr val="tx1"/>
                </a:solidFill>
                <a:latin typeface="+mn-lt"/>
                <a:ea typeface="+mn-ea"/>
                <a:cs typeface="+mn-cs"/>
              </a:rPr>
              <a:t> Samen Opleiden &amp; Professionaliseren.</a:t>
            </a:r>
          </a:p>
          <a:p>
            <a:pPr marL="0" algn="l" defTabSz="914400" rtl="0" eaLnBrk="1" latinLnBrk="0" hangingPunct="1"/>
            <a:r>
              <a:rPr lang="nl-NL" sz="1200" kern="1200" dirty="0">
                <a:solidFill>
                  <a:schemeClr val="tx1"/>
                </a:solidFill>
                <a:latin typeface="+mn-lt"/>
                <a:ea typeface="+mn-ea"/>
                <a:cs typeface="+mn-cs"/>
              </a:rPr>
              <a:t>Het is goed om nog eens een keer te realiseren wat dat betekent Partnerschap.</a:t>
            </a:r>
          </a:p>
          <a:p>
            <a:pPr marL="0" algn="l" defTabSz="914400" rtl="0" eaLnBrk="1" latinLnBrk="0" hangingPunct="1"/>
            <a:r>
              <a:rPr lang="nl-NL" sz="1200" kern="1200" dirty="0">
                <a:solidFill>
                  <a:schemeClr val="tx1"/>
                </a:solidFill>
                <a:latin typeface="+mn-lt"/>
                <a:ea typeface="+mn-ea"/>
                <a:cs typeface="+mn-cs"/>
              </a:rPr>
              <a:t>De officiële definitie is een ‘</a:t>
            </a:r>
            <a:r>
              <a:rPr lang="nl-NL" sz="1200" i="1" kern="1200" dirty="0">
                <a:solidFill>
                  <a:schemeClr val="tx1"/>
                </a:solidFill>
                <a:latin typeface="+mn-lt"/>
                <a:ea typeface="+mn-ea"/>
                <a:cs typeface="+mn-cs"/>
              </a:rPr>
              <a:t>samenwerking tussen een of meerdere scholen/besturen van po, vo of en mbo en een of meerdere lerarenopleidingen’</a:t>
            </a:r>
            <a:r>
              <a:rPr lang="nl-NL" sz="1200" kern="1200" dirty="0">
                <a:solidFill>
                  <a:schemeClr val="tx1"/>
                </a:solidFill>
                <a:latin typeface="+mn-lt"/>
                <a:ea typeface="+mn-ea"/>
                <a:cs typeface="+mn-cs"/>
              </a:rPr>
              <a:t>.</a:t>
            </a:r>
          </a:p>
          <a:p>
            <a:pPr marL="0" algn="l" defTabSz="914400" rtl="0" eaLnBrk="1" latinLnBrk="0" hangingPunct="1"/>
            <a:r>
              <a:rPr lang="nl-NL" sz="1200" kern="1200" dirty="0">
                <a:solidFill>
                  <a:schemeClr val="tx1"/>
                </a:solidFill>
                <a:latin typeface="+mn-lt"/>
                <a:ea typeface="+mn-ea"/>
                <a:cs typeface="+mn-cs"/>
              </a:rPr>
              <a:t>Daarmee wordt het partnerschap, de ‘opleidingsschool’, een nieuwe organisatievorm, een nieuwe eenheid,  waarbinnen we dus samen verantwoordelijk zijn voor en vorm geven aan o.a. Samen Opleiden.</a:t>
            </a:r>
          </a:p>
          <a:p>
            <a:pPr marL="0" algn="l" defTabSz="914400" rtl="0" eaLnBrk="1" latinLnBrk="0" hangingPunct="1"/>
            <a:r>
              <a:rPr lang="nl-NL" sz="1200" kern="1200" dirty="0">
                <a:solidFill>
                  <a:schemeClr val="tx1"/>
                </a:solidFill>
                <a:latin typeface="+mn-lt"/>
                <a:ea typeface="+mn-ea"/>
                <a:cs typeface="+mn-cs"/>
              </a:rPr>
              <a:t>Het is een samenwerking tussen partners, die buiten deze samenwerking eigen en andere doelen hebben waar ze aan werken.</a:t>
            </a:r>
          </a:p>
          <a:p>
            <a:pPr marL="0" algn="l" defTabSz="914400" rtl="0" eaLnBrk="1" latinLnBrk="0" hangingPunct="1"/>
            <a:r>
              <a:rPr lang="nl-NL" sz="1200" kern="1200" dirty="0">
                <a:solidFill>
                  <a:schemeClr val="tx1"/>
                </a:solidFill>
                <a:latin typeface="+mn-lt"/>
                <a:ea typeface="+mn-ea"/>
                <a:cs typeface="+mn-cs"/>
              </a:rPr>
              <a:t>Met dit complexe geheel van instituties en actoren hebben we te maken.</a:t>
            </a:r>
          </a:p>
          <a:p>
            <a:pPr marL="0" algn="l" defTabSz="914400" rtl="0" eaLnBrk="1" latinLnBrk="0" hangingPunct="1"/>
            <a:endParaRPr lang="nl-NL" sz="1200" kern="1200" dirty="0">
              <a:solidFill>
                <a:schemeClr val="tx1"/>
              </a:solidFill>
              <a:latin typeface="+mn-lt"/>
              <a:ea typeface="+mn-ea"/>
              <a:cs typeface="+mn-cs"/>
            </a:endParaRPr>
          </a:p>
          <a:p>
            <a:pPr marL="0" algn="l" defTabSz="914400" rtl="0" eaLnBrk="1" latinLnBrk="0" hangingPunct="1"/>
            <a:r>
              <a:rPr lang="nl-NL" sz="1200" kern="1200" dirty="0">
                <a:solidFill>
                  <a:schemeClr val="tx1"/>
                </a:solidFill>
                <a:latin typeface="+mn-lt"/>
                <a:ea typeface="+mn-ea"/>
                <a:cs typeface="+mn-cs"/>
              </a:rPr>
              <a:t>2. Op het laagste niveau kunnen we Samen Opleiden symboliseren als een driehoek, die bestaat uit de student, een opleider van de school (schoolopleider en/of werkplekbegeleider) en een opleider van het instituut.</a:t>
            </a:r>
          </a:p>
          <a:p>
            <a:pPr marL="0" algn="l" defTabSz="914400" rtl="0" eaLnBrk="1" latinLnBrk="0" hangingPunct="1"/>
            <a:r>
              <a:rPr lang="nl-NL" sz="1200" kern="1200" dirty="0">
                <a:solidFill>
                  <a:schemeClr val="tx1"/>
                </a:solidFill>
                <a:latin typeface="+mn-lt"/>
                <a:ea typeface="+mn-ea"/>
                <a:cs typeface="+mn-cs"/>
              </a:rPr>
              <a:t>In deze </a:t>
            </a:r>
            <a:r>
              <a:rPr lang="nl-NL" sz="1200" b="1" kern="1200" dirty="0">
                <a:solidFill>
                  <a:schemeClr val="tx1"/>
                </a:solidFill>
                <a:latin typeface="+mn-lt"/>
                <a:ea typeface="+mn-ea"/>
                <a:cs typeface="+mn-cs"/>
              </a:rPr>
              <a:t>gouden driehoek </a:t>
            </a:r>
            <a:r>
              <a:rPr lang="nl-NL" sz="1200" kern="1200" dirty="0">
                <a:solidFill>
                  <a:schemeClr val="tx1"/>
                </a:solidFill>
                <a:latin typeface="+mn-lt"/>
                <a:ea typeface="+mn-ea"/>
                <a:cs typeface="+mn-cs"/>
              </a:rPr>
              <a:t>krijgt opleiden concreet vorm.</a:t>
            </a:r>
          </a:p>
          <a:p>
            <a:pPr marL="0" algn="l" defTabSz="914400" rtl="0" eaLnBrk="1" latinLnBrk="0" hangingPunct="1"/>
            <a:r>
              <a:rPr lang="nl-NL" sz="1200" kern="1200" dirty="0">
                <a:solidFill>
                  <a:schemeClr val="tx1"/>
                </a:solidFill>
                <a:latin typeface="+mn-lt"/>
                <a:ea typeface="+mn-ea"/>
                <a:cs typeface="+mn-cs"/>
              </a:rPr>
              <a:t>Die driehoek nemen we in deze bijeenkomsten als uitgangspunt om uiteindelijk van daaruit toe te werken naar het grotere geheel.</a:t>
            </a:r>
          </a:p>
          <a:p>
            <a:pPr marL="0" algn="l" defTabSz="914400" rtl="0" eaLnBrk="1" latinLnBrk="0" hangingPunct="1"/>
            <a:endParaRPr lang="nl-NL" sz="1200" kern="1200" dirty="0">
              <a:solidFill>
                <a:schemeClr val="tx1"/>
              </a:solidFill>
              <a:latin typeface="+mn-lt"/>
              <a:ea typeface="+mn-ea"/>
              <a:cs typeface="+mn-cs"/>
            </a:endParaRPr>
          </a:p>
          <a:p>
            <a:pPr marL="0" algn="l" defTabSz="914400" rtl="0" eaLnBrk="1" latinLnBrk="0" hangingPunct="1"/>
            <a:r>
              <a:rPr lang="nl-NL" sz="1200" kern="1200" dirty="0">
                <a:solidFill>
                  <a:schemeClr val="tx1"/>
                </a:solidFill>
                <a:latin typeface="+mn-lt"/>
                <a:ea typeface="+mn-ea"/>
                <a:cs typeface="+mn-cs"/>
              </a:rPr>
              <a:t>Hierna gaan we wat dieper in op de drie andere centrale begrippen.</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6</a:t>
            </a:fld>
            <a:endParaRPr lang="nl-NL"/>
          </a:p>
        </p:txBody>
      </p:sp>
    </p:spTree>
    <p:extLst>
      <p:ext uri="{BB962C8B-B14F-4D97-AF65-F5344CB8AC3E}">
        <p14:creationId xmlns:p14="http://schemas.microsoft.com/office/powerpoint/2010/main" val="761354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twee definities van leren op de werkplek of werkplekleren.</a:t>
            </a:r>
          </a:p>
          <a:p>
            <a:r>
              <a:rPr lang="nl-NL" dirty="0"/>
              <a:t>De essentie is: </a:t>
            </a:r>
            <a:r>
              <a:rPr lang="nl-NL" b="1" dirty="0"/>
              <a:t>Leren van, in en door het werk.</a:t>
            </a:r>
          </a:p>
          <a:p>
            <a:r>
              <a:rPr lang="nl-NL" dirty="0">
                <a:highlight>
                  <a:srgbClr val="FFFF00"/>
                </a:highlight>
              </a:rPr>
              <a:t>Een proces dat speelt in alles fasen van de loopbaan van een docent. Een partnerschap Samen Opleiden richt zich onder meer op het inzetten van dit proces t.b.v. de initiële opleiding.</a:t>
            </a:r>
          </a:p>
          <a:p>
            <a:endParaRPr lang="nl-NL" dirty="0">
              <a:highlight>
                <a:srgbClr val="FFFF00"/>
              </a:highlight>
            </a:endParaRPr>
          </a:p>
          <a:p>
            <a:r>
              <a:rPr lang="nl-NL" dirty="0">
                <a:highlight>
                  <a:srgbClr val="FFFF00"/>
                </a:highlight>
              </a:rPr>
              <a:t>Nota bene: maak duidelijk dat leren op de werkplek/werkplekleren en Samen Opleiden géén synoniemen zijn.</a:t>
            </a:r>
          </a:p>
          <a:p>
            <a:r>
              <a:rPr lang="nl-NL" dirty="0">
                <a:highlight>
                  <a:srgbClr val="FFFF00"/>
                </a:highlight>
              </a:rPr>
              <a:t>(zie hiervoor de sheets met betrekking tot werkplekleren (als activiteit van de lerende op de werkplek) en tot opleiden (als activiteit van de begeleiders/opleiders op de opleiding en werkplek).</a:t>
            </a:r>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7</a:t>
            </a:fld>
            <a:endParaRPr lang="nl-NL"/>
          </a:p>
        </p:txBody>
      </p:sp>
    </p:spTree>
    <p:extLst>
      <p:ext uri="{BB962C8B-B14F-4D97-AF65-F5344CB8AC3E}">
        <p14:creationId xmlns:p14="http://schemas.microsoft.com/office/powerpoint/2010/main" val="400137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Leren op de werkplek kan verder uitgelegd worden aan de hand van de vier bovenstaande kenmerken.</a:t>
            </a:r>
          </a:p>
          <a:p>
            <a:endParaRPr lang="nl-NL" dirty="0"/>
          </a:p>
          <a:p>
            <a:pPr marL="68580" indent="-68580" defTabSz="685800">
              <a:spcBef>
                <a:spcPts val="900"/>
              </a:spcBef>
              <a:spcAft>
                <a:spcPts val="150"/>
              </a:spcAft>
              <a:buClr>
                <a:srgbClr val="F07F09"/>
              </a:buClr>
            </a:pPr>
            <a:r>
              <a:rPr lang="nl-NL" sz="1200" dirty="0">
                <a:solidFill>
                  <a:schemeClr val="tx1"/>
                </a:solidFill>
                <a:latin typeface="+mn-lt"/>
              </a:rPr>
              <a:t>Werkplekleren is een complex proces; werken en leren vervlochten:</a:t>
            </a:r>
          </a:p>
          <a:p>
            <a:pPr marL="68580" indent="-68580" defTabSz="685800">
              <a:spcBef>
                <a:spcPts val="900"/>
              </a:spcBef>
              <a:spcAft>
                <a:spcPts val="150"/>
              </a:spcAft>
              <a:buClr>
                <a:srgbClr val="F07F09"/>
              </a:buClr>
            </a:pPr>
            <a:r>
              <a:rPr lang="nl-NL" sz="1200" dirty="0">
                <a:solidFill>
                  <a:schemeClr val="tx1"/>
                </a:solidFill>
                <a:latin typeface="+mn-lt"/>
              </a:rPr>
              <a:t>Werken en leren zijn niet altijd uit elkaar te halen, het is niet altijd helder wanneer het werken en wanneer het leren is, tijdens het werken kan op meerdere manieren geleerd worden, er kunnen gewenste en minder gewenste zaken geleerd worden, etc.</a:t>
            </a:r>
          </a:p>
          <a:p>
            <a:pPr marL="68580" indent="-68580" defTabSz="685800">
              <a:spcBef>
                <a:spcPts val="900"/>
              </a:spcBef>
              <a:spcAft>
                <a:spcPts val="150"/>
              </a:spcAft>
              <a:buClr>
                <a:srgbClr val="F07F09"/>
              </a:buClr>
            </a:pPr>
            <a:endParaRPr lang="nl-NL" sz="1200" dirty="0">
              <a:solidFill>
                <a:schemeClr val="tx1"/>
              </a:solidFill>
              <a:latin typeface="+mn-lt"/>
            </a:endParaRPr>
          </a:p>
          <a:p>
            <a:pPr marL="68580" indent="-68580" defTabSz="685800">
              <a:spcBef>
                <a:spcPts val="900"/>
              </a:spcBef>
              <a:spcAft>
                <a:spcPts val="150"/>
              </a:spcAft>
              <a:buClr>
                <a:srgbClr val="F07F09"/>
              </a:buClr>
            </a:pPr>
            <a:r>
              <a:rPr lang="nl-NL" sz="1200" dirty="0">
                <a:solidFill>
                  <a:schemeClr val="tx1"/>
                </a:solidFill>
                <a:latin typeface="+mn-lt"/>
              </a:rPr>
              <a:t>De werkplek is een complexe leeromgeving; routines en tacit knowledge</a:t>
            </a:r>
          </a:p>
          <a:p>
            <a:pPr marL="68580" indent="-68580" defTabSz="685800">
              <a:spcBef>
                <a:spcPts val="900"/>
              </a:spcBef>
              <a:spcAft>
                <a:spcPts val="150"/>
              </a:spcAft>
              <a:buClr>
                <a:srgbClr val="F07F09"/>
              </a:buClr>
            </a:pPr>
            <a:r>
              <a:rPr lang="nl-NL" sz="1200" dirty="0">
                <a:solidFill>
                  <a:schemeClr val="tx1"/>
                </a:solidFill>
                <a:latin typeface="+mn-lt"/>
              </a:rPr>
              <a:t>Een omgeving waar gewerkt wordt, zoals een school, kenmerkt zich door werknemers/leraren die veel werk verzetten op routine. Daar zijn ze zich niet altijd bewust van. Leraren en scholen hebben routines, die gestoeld zijn op kennis en ervaring. Voor een beginnende beroepsbeoefenaar is niet altijd duidelijk wat de routines zijn, ook omdat het beroep nog nieuw is, waar deze op gebaseerd zijn. Veel van wat er op de werkplek gebeurt is onzichtbaar en ligt onder het wateroppervlak. Dat maakt het niet eenvoudiger om te leren op de werkplek.</a:t>
            </a:r>
          </a:p>
          <a:p>
            <a:pPr marL="68580" indent="-68580" defTabSz="685800">
              <a:spcBef>
                <a:spcPts val="900"/>
              </a:spcBef>
              <a:spcAft>
                <a:spcPts val="150"/>
              </a:spcAft>
              <a:buClr>
                <a:srgbClr val="F07F09"/>
              </a:buClr>
            </a:pPr>
            <a:endParaRPr lang="nl-NL" sz="1200" dirty="0">
              <a:solidFill>
                <a:schemeClr val="tx1"/>
              </a:solidFill>
              <a:latin typeface="+mn-lt"/>
            </a:endParaRPr>
          </a:p>
          <a:p>
            <a:pPr marL="68580" indent="-68580" defTabSz="685800">
              <a:spcBef>
                <a:spcPts val="900"/>
              </a:spcBef>
              <a:spcAft>
                <a:spcPts val="150"/>
              </a:spcAft>
              <a:buClr>
                <a:srgbClr val="F07F09"/>
              </a:buClr>
            </a:pPr>
            <a:r>
              <a:rPr lang="nl-NL" sz="1200" dirty="0">
                <a:solidFill>
                  <a:schemeClr val="tx1"/>
                </a:solidFill>
                <a:latin typeface="+mn-lt"/>
              </a:rPr>
              <a:t>(Werkplek)leren is een persoonsgebonden proces</a:t>
            </a:r>
          </a:p>
          <a:p>
            <a:pPr marL="68580" indent="-68580" defTabSz="685800">
              <a:spcBef>
                <a:spcPts val="900"/>
              </a:spcBef>
              <a:spcAft>
                <a:spcPts val="150"/>
              </a:spcAft>
              <a:buClr>
                <a:srgbClr val="F07F09"/>
              </a:buClr>
            </a:pPr>
            <a:r>
              <a:rPr lang="nl-NL" sz="1200" dirty="0">
                <a:solidFill>
                  <a:schemeClr val="tx1"/>
                </a:solidFill>
                <a:latin typeface="+mn-lt"/>
              </a:rPr>
              <a:t>Wat en hoe er geleerd wordt hangt erg af van de lerende, de leraar in opleiding. Hij/zij maakt keuzes op basis van karakterkenmerken, eigen ervaringen, kennis en inzicht, de bagage die hij zelf meebrengt en op basis van de interpretatie van de werkplek en haar mogelijkheden. Het is dus erg persoonsgebonden wat er geleerd wordt. </a:t>
            </a:r>
          </a:p>
          <a:p>
            <a:pPr marL="68580" indent="-68580" defTabSz="685800">
              <a:spcBef>
                <a:spcPts val="900"/>
              </a:spcBef>
              <a:spcAft>
                <a:spcPts val="150"/>
              </a:spcAft>
              <a:buClr>
                <a:srgbClr val="F07F09"/>
              </a:buClr>
            </a:pPr>
            <a:endParaRPr lang="nl-NL" sz="1200" dirty="0">
              <a:solidFill>
                <a:schemeClr val="tx1"/>
              </a:solidFill>
              <a:latin typeface="+mn-lt"/>
            </a:endParaRPr>
          </a:p>
          <a:p>
            <a:pPr marL="68580" indent="-68580" defTabSz="685800">
              <a:spcBef>
                <a:spcPts val="900"/>
              </a:spcBef>
              <a:spcAft>
                <a:spcPts val="150"/>
              </a:spcAft>
              <a:buClr>
                <a:srgbClr val="F07F09"/>
              </a:buClr>
            </a:pPr>
            <a:r>
              <a:rPr lang="nl-NL" sz="1200" dirty="0">
                <a:solidFill>
                  <a:schemeClr val="tx1"/>
                </a:solidFill>
                <a:latin typeface="+mn-lt"/>
              </a:rPr>
              <a:t>(Werkplek)leren is een situatie gebonden proces</a:t>
            </a:r>
          </a:p>
          <a:p>
            <a:pPr marL="68580" indent="-68580" defTabSz="685800">
              <a:spcBef>
                <a:spcPts val="900"/>
              </a:spcBef>
              <a:spcAft>
                <a:spcPts val="150"/>
              </a:spcAft>
              <a:buClr>
                <a:srgbClr val="F07F09"/>
              </a:buClr>
            </a:pPr>
            <a:r>
              <a:rPr lang="nl-NL" sz="1200" dirty="0">
                <a:solidFill>
                  <a:schemeClr val="tx1"/>
                </a:solidFill>
                <a:latin typeface="+mn-lt"/>
              </a:rPr>
              <a:t>Wat en hoe er geleerd wordt, wordt ook ingekleurd door de kenmerken van de werkplek zelf, de mogelijkheden die er zijn, de processen die er plaatsvinden, de mensen die er werken. Dat maakt dat leren op de werkplek erg situatie gebonden is.</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8</a:t>
            </a:fld>
            <a:endParaRPr lang="nl-NL"/>
          </a:p>
        </p:txBody>
      </p:sp>
    </p:spTree>
    <p:extLst>
      <p:ext uri="{BB962C8B-B14F-4D97-AF65-F5344CB8AC3E}">
        <p14:creationId xmlns:p14="http://schemas.microsoft.com/office/powerpoint/2010/main" val="5433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8580" indent="-68580" defTabSz="685800">
              <a:spcBef>
                <a:spcPts val="900"/>
              </a:spcBef>
              <a:spcAft>
                <a:spcPts val="150"/>
              </a:spcAft>
              <a:buClr>
                <a:srgbClr val="F07F09"/>
              </a:buClr>
            </a:pPr>
            <a:endParaRPr lang="nl-NL" sz="1200" dirty="0">
              <a:solidFill>
                <a:schemeClr val="tx1"/>
              </a:solidFill>
              <a:latin typeface="+mn-lt"/>
            </a:endParaRPr>
          </a:p>
          <a:p>
            <a:pPr marL="68580" indent="-68580" defTabSz="685800">
              <a:spcBef>
                <a:spcPts val="900"/>
              </a:spcBef>
              <a:spcAft>
                <a:spcPts val="150"/>
              </a:spcAft>
              <a:buClr>
                <a:srgbClr val="F07F09"/>
              </a:buClr>
            </a:pPr>
            <a:r>
              <a:rPr lang="nl-NL" sz="1200" dirty="0">
                <a:solidFill>
                  <a:schemeClr val="tx1"/>
                </a:solidFill>
                <a:latin typeface="+mn-lt"/>
              </a:rPr>
              <a:t>(Werkplek)leren is een persoonsgebonden proces</a:t>
            </a:r>
          </a:p>
          <a:p>
            <a:pPr marL="68580" indent="-68580" defTabSz="685800">
              <a:spcBef>
                <a:spcPts val="900"/>
              </a:spcBef>
              <a:spcAft>
                <a:spcPts val="150"/>
              </a:spcAft>
              <a:buClr>
                <a:srgbClr val="F07F09"/>
              </a:buClr>
            </a:pPr>
            <a:r>
              <a:rPr lang="nl-NL" sz="1200" dirty="0">
                <a:solidFill>
                  <a:schemeClr val="tx1"/>
                </a:solidFill>
                <a:latin typeface="+mn-lt"/>
              </a:rPr>
              <a:t>(Werkplek)leren is een situatie gebonden proces</a:t>
            </a:r>
          </a:p>
          <a:p>
            <a:endParaRPr lang="nl-NL" dirty="0"/>
          </a:p>
          <a:p>
            <a:r>
              <a:rPr lang="nl-NL" dirty="0"/>
              <a:t>Beide eigenschappen kunnen nog verder toegelicht worden aan de hand van de begrippen ‘</a:t>
            </a:r>
            <a:r>
              <a:rPr lang="nl-NL" dirty="0" err="1"/>
              <a:t>Affordance</a:t>
            </a:r>
            <a:r>
              <a:rPr lang="nl-NL" dirty="0"/>
              <a:t>’ en ‘Agency’.</a:t>
            </a:r>
          </a:p>
          <a:p>
            <a:r>
              <a:rPr lang="nl-NL" dirty="0"/>
              <a:t>Affordance en agency samen hebben invloed op het leren zelf, het is een samenspel is tussen de omgeving en de lerende.</a:t>
            </a:r>
          </a:p>
          <a:p>
            <a:endParaRPr lang="nl-NL" dirty="0"/>
          </a:p>
          <a:p>
            <a:r>
              <a:rPr lang="nl-NL" dirty="0"/>
              <a:t>Een hele rijke leeromgeving is nog geen garantie dat er geleerd wordt, dat hangt ook af van wat de lerende er mee doet. En andersom geldt ook, dat een minder rijke leeromgeving toch leermogelijkheden biedt voor een lerende, omdat hij zelf er heel veel mee kan en uithaalt.</a:t>
            </a:r>
          </a:p>
          <a:p>
            <a:endParaRPr lang="nl-NL" dirty="0"/>
          </a:p>
          <a:p>
            <a:r>
              <a:rPr lang="nl-NL" sz="1200" kern="1200" dirty="0" err="1">
                <a:solidFill>
                  <a:schemeClr val="tx1"/>
                </a:solidFill>
                <a:effectLst/>
                <a:latin typeface="+mn-lt"/>
                <a:ea typeface="+mn-ea"/>
                <a:cs typeface="+mn-cs"/>
              </a:rPr>
              <a:t>Affordance</a:t>
            </a:r>
            <a:r>
              <a:rPr lang="nl-NL" sz="1200" kern="1200" dirty="0">
                <a:solidFill>
                  <a:schemeClr val="tx1"/>
                </a:solidFill>
                <a:effectLst/>
                <a:latin typeface="+mn-lt"/>
                <a:ea typeface="+mn-ea"/>
                <a:cs typeface="+mn-cs"/>
              </a:rPr>
              <a:t> is de term die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gebruikt om de uitnodigende kwaliteiten van de werkplek als leeromgeving mee te beschrijven. </a:t>
            </a:r>
            <a:r>
              <a:rPr lang="en-US" sz="1200" i="1" kern="1200" dirty="0">
                <a:solidFill>
                  <a:schemeClr val="tx1"/>
                </a:solidFill>
                <a:effectLst/>
                <a:latin typeface="+mn-lt"/>
                <a:ea typeface="+mn-ea"/>
                <a:cs typeface="+mn-cs"/>
              </a:rPr>
              <a:t>“How workplaces invite individuals or cohorts of individuals to participate in and learn through work can be understood in terms of how they are afforded opportunities to engage in activities and interactions that are central to the values and practices (i.e. continuity) of the work practice.” </a:t>
            </a:r>
            <a:r>
              <a:rPr lang="nl-NL" sz="1200" i="1" kern="1200" dirty="0">
                <a:solidFill>
                  <a:schemeClr val="tx1"/>
                </a:solidFill>
                <a:effectLst/>
                <a:latin typeface="+mn-lt"/>
                <a:ea typeface="+mn-ea"/>
                <a:cs typeface="+mn-cs"/>
              </a:rPr>
              <a:t>(</a:t>
            </a:r>
            <a:r>
              <a:rPr lang="nl-NL" sz="1200" i="1" kern="1200" dirty="0" err="1">
                <a:solidFill>
                  <a:schemeClr val="tx1"/>
                </a:solidFill>
                <a:effectLst/>
                <a:latin typeface="+mn-lt"/>
                <a:ea typeface="+mn-ea"/>
                <a:cs typeface="+mn-cs"/>
              </a:rPr>
              <a:t>Billett</a:t>
            </a:r>
            <a:r>
              <a:rPr lang="nl-NL" sz="1200" i="1" kern="1200" dirty="0">
                <a:solidFill>
                  <a:schemeClr val="tx1"/>
                </a:solidFill>
                <a:effectLst/>
                <a:latin typeface="+mn-lt"/>
                <a:ea typeface="+mn-ea"/>
                <a:cs typeface="+mn-cs"/>
              </a:rPr>
              <a:t>, et al., 2004, p. 233)</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Affordance omvat dus zowel activiteiten en interacties op de werkplek als ook het uitnodigen tot deelname aan of het openstellen van die activiteiten en interacties.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(o.a. 2001a, 2001d, 2001b, 2004c) rekent tot de affordance van de werkplek:</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activiteiten of werkzaamheden waar de lerende aan deel kan nemen, inclusief de problemen die opgelost kunnen worden, de kennis die nodig is en de te bereiken doelen;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interacties in de vorm van aanwezige ondersteuning en begeleiding waaronder ook de mogelijkheid om samen dingen aan te pakken, samen met meer ervaren collega’s;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en interacties in de vorm van indirecte ondersteuning als observeren van collegae, gebruik maken van aanwezige materialen en bronnen en middelen om het werk soepeler te laten verlopen.</a:t>
            </a:r>
          </a:p>
          <a:p>
            <a:r>
              <a:rPr lang="nl-NL" dirty="0"/>
              <a:t>Pag. 41/42</a:t>
            </a:r>
          </a:p>
          <a:p>
            <a:endParaRPr lang="nl-NL" dirty="0"/>
          </a:p>
          <a:p>
            <a:r>
              <a:rPr lang="nl-NL" sz="1200" kern="1200" dirty="0">
                <a:solidFill>
                  <a:schemeClr val="tx1"/>
                </a:solidFill>
                <a:effectLst/>
                <a:latin typeface="+mn-lt"/>
                <a:ea typeface="+mn-ea"/>
                <a:cs typeface="+mn-cs"/>
              </a:rPr>
              <a:t>Agency is de term die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gebruikt om de keuze van de lerende om te participeren aan te duiden (o.a.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2004c; </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2006b).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Individuals’ agency mediates and shapes their engagement in work practice and what is learnt through that engagement.” </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Billett</a:t>
            </a:r>
            <a:r>
              <a:rPr lang="nl-NL" sz="1200" kern="1200" dirty="0">
                <a:solidFill>
                  <a:schemeClr val="tx1"/>
                </a:solidFill>
                <a:effectLst/>
                <a:latin typeface="+mn-lt"/>
                <a:ea typeface="+mn-ea"/>
                <a:cs typeface="+mn-cs"/>
              </a:rPr>
              <a:t>, 2004a, p. 117). Hiermee wordt duidelijk dat het uiteindelijk nog altijd de lerende zelf is die bepaalt hoe hij mee wil werken en wat hij wil doen met de ervaringen. De individuele lerende stuurt zijn keuze op basis van persoonlijke motieven en interesses, betekenisverlening, uitdaging en waarde die hij hecht aan de activiteiten. Meedoen aan taken en activiteiten die uitdagend en betekenisvol zijn leveren meer leeropbrengst op dan taken die minder uitdagend en betekenisvol zijn. De lerende wil bovendien ook graag succesvol zijn in het uitvoeren van activiteiten. </a:t>
            </a:r>
          </a:p>
          <a:p>
            <a:r>
              <a:rPr lang="nl-NL" sz="1200" kern="1200" dirty="0">
                <a:solidFill>
                  <a:schemeClr val="tx1"/>
                </a:solidFill>
                <a:effectLst/>
                <a:latin typeface="+mn-lt"/>
                <a:ea typeface="+mn-ea"/>
                <a:cs typeface="+mn-cs"/>
              </a:rPr>
              <a:t>Pag. 43</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Uit: Timmermans, M. (2012). </a:t>
            </a:r>
            <a:r>
              <a:rPr lang="nl-NL" sz="1200" i="1" kern="1200" dirty="0">
                <a:solidFill>
                  <a:schemeClr val="tx1"/>
                </a:solidFill>
                <a:effectLst/>
                <a:latin typeface="+mn-lt"/>
                <a:ea typeface="+mn-ea"/>
                <a:cs typeface="+mn-cs"/>
              </a:rPr>
              <a:t>Kwaliteit van de Opleidingsschool. Over affordance, agency en competentieontwikkeling</a:t>
            </a:r>
            <a:r>
              <a:rPr lang="nl-NL" sz="1200" kern="1200" dirty="0">
                <a:solidFill>
                  <a:schemeClr val="tx1"/>
                </a:solidFill>
                <a:effectLst/>
                <a:latin typeface="+mn-lt"/>
                <a:ea typeface="+mn-ea"/>
                <a:cs typeface="+mn-cs"/>
              </a:rPr>
              <a:t>. Dissertatie. Tilburg: Universiteit Tilburg. </a:t>
            </a:r>
          </a:p>
          <a:p>
            <a:endParaRPr lang="nl-NL" dirty="0"/>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9</a:t>
            </a:fld>
            <a:endParaRPr lang="nl-NL"/>
          </a:p>
        </p:txBody>
      </p:sp>
    </p:spTree>
    <p:extLst>
      <p:ext uri="{BB962C8B-B14F-4D97-AF65-F5344CB8AC3E}">
        <p14:creationId xmlns:p14="http://schemas.microsoft.com/office/powerpoint/2010/main" val="36355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zijn tevreden over werkplekleren en we vinden het allemaal veelbelovend, maar…</a:t>
            </a:r>
          </a:p>
          <a:p>
            <a:endParaRPr lang="nl-NL" dirty="0"/>
          </a:p>
          <a:p>
            <a:pPr marL="0" indent="0">
              <a:buNone/>
            </a:pPr>
            <a:r>
              <a:rPr lang="nl-NL" dirty="0"/>
              <a:t>1. Leren op de werkplek is lastig te sturen omdat het de uitkomst is van wat ontstaat uit de kenmerken van de lerende in relatie tot de werk-leeromgeving (zie voorgaande sheets). </a:t>
            </a:r>
          </a:p>
          <a:p>
            <a:pPr marL="0" indent="0">
              <a:buNone/>
            </a:pPr>
            <a:endParaRPr lang="nl-NL" dirty="0"/>
          </a:p>
          <a:p>
            <a:pPr marL="0" indent="0">
              <a:buNone/>
            </a:pPr>
            <a:r>
              <a:rPr lang="nl-NL" dirty="0"/>
              <a:t>2. Leren op de werkplek leidt niet vanzelfsprekend tot de opbrengst die we vanuit de opleiding willen.</a:t>
            </a:r>
          </a:p>
          <a:p>
            <a:pPr marL="0" indent="0">
              <a:buNone/>
            </a:pPr>
            <a:r>
              <a:rPr lang="nl-NL" sz="1200" kern="1200" dirty="0">
                <a:solidFill>
                  <a:schemeClr val="tx1"/>
                </a:solidFill>
                <a:latin typeface="+mn-lt"/>
                <a:ea typeface="+mn-ea"/>
                <a:cs typeface="+mn-cs"/>
              </a:rPr>
              <a:t>Niet al het leren heeft zomaar de goede richting (misconcepten, slechte praktijk). En niet alles is even relevant voor algemene startbekwaamheid (bv te gericht op socialisatie in de specifieke context) </a:t>
            </a:r>
            <a:r>
              <a:rPr lang="nl-NL" dirty="0"/>
              <a:t>Dit is een probleem omdat we opleiden tot een kwalificatie, tot een bekwaamheid van de student </a:t>
            </a:r>
            <a:r>
              <a:rPr lang="nl-NL" sz="1200" kern="1200" dirty="0">
                <a:solidFill>
                  <a:schemeClr val="tx1"/>
                </a:solidFill>
                <a:latin typeface="+mn-lt"/>
                <a:ea typeface="+mn-ea"/>
                <a:cs typeface="+mn-cs"/>
              </a:rPr>
              <a:t>in termen van de opleiding die hij/zij volgt.</a:t>
            </a:r>
          </a:p>
        </p:txBody>
      </p:sp>
      <p:sp>
        <p:nvSpPr>
          <p:cNvPr id="4" name="Tijdelijke aanduiding voor dianummer 3"/>
          <p:cNvSpPr>
            <a:spLocks noGrp="1"/>
          </p:cNvSpPr>
          <p:nvPr>
            <p:ph type="sldNum" sz="quarter" idx="5"/>
          </p:nvPr>
        </p:nvSpPr>
        <p:spPr/>
        <p:txBody>
          <a:bodyPr/>
          <a:lstStyle/>
          <a:p>
            <a:fld id="{78811967-7A64-44DF-A321-14F6F9A8A64A}" type="slidenum">
              <a:rPr lang="nl-NL" smtClean="0"/>
              <a:t>10</a:t>
            </a:fld>
            <a:endParaRPr lang="nl-NL"/>
          </a:p>
        </p:txBody>
      </p:sp>
    </p:spTree>
    <p:extLst>
      <p:ext uri="{BB962C8B-B14F-4D97-AF65-F5344CB8AC3E}">
        <p14:creationId xmlns:p14="http://schemas.microsoft.com/office/powerpoint/2010/main" val="406736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20-5-2021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20-5-2021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20-5-2021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20-5-2021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20-5-2021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20-5-2021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20-5-2021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20-5-2021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20-5-2021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20-5-2021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20-5-2021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20-5-2021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platformsamenopleiden.nl/wp-content/uploads/2015/11/180226-Werkplekcurriculumindeschool_PO_LR.pdf" TargetMode="External"/><Relationship Id="rId5" Type="http://schemas.openxmlformats.org/officeDocument/2006/relationships/hyperlink" Target="https://www.platformsamenopleiden.nl/knowledge-item/video-samenhangend-curriculum-ontwerpen-in-de-driehoek/" TargetMode="External"/><Relationship Id="rId4" Type="http://schemas.openxmlformats.org/officeDocument/2006/relationships/hyperlink" Target="https://www.platformsamenopleiden.nl/wp-content/uploads/2019/10/Een-samenhangend-curriculum-ontwerpen-in-de-driehoek.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platformsamenopleiden.nl/wp-content/uploads/2021/03/Werkvorm-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20A33328-A04A-4E3C-8813-7206991F87FE}"/>
              </a:ext>
            </a:extLst>
          </p:cNvPr>
          <p:cNvPicPr>
            <a:picLocks noChangeAspect="1"/>
          </p:cNvPicPr>
          <p:nvPr/>
        </p:nvPicPr>
        <p:blipFill>
          <a:blip r:embed="rId3"/>
          <a:stretch>
            <a:fillRect/>
          </a:stretch>
        </p:blipFill>
        <p:spPr>
          <a:xfrm>
            <a:off x="2611" y="0"/>
            <a:ext cx="9138777" cy="5143500"/>
          </a:xfrm>
          <a:prstGeom prst="rect">
            <a:avLst/>
          </a:prstGeom>
        </p:spPr>
      </p:pic>
      <p:sp>
        <p:nvSpPr>
          <p:cNvPr id="2" name="Tekstvak 1">
            <a:extLst>
              <a:ext uri="{FF2B5EF4-FFF2-40B4-BE49-F238E27FC236}">
                <a16:creationId xmlns:a16="http://schemas.microsoft.com/office/drawing/2014/main" id="{1AA7EC57-C3A0-41DE-87C0-EDD5EAC0933D}"/>
              </a:ext>
            </a:extLst>
          </p:cNvPr>
          <p:cNvSpPr txBox="1"/>
          <p:nvPr/>
        </p:nvSpPr>
        <p:spPr>
          <a:xfrm>
            <a:off x="640080" y="4462599"/>
            <a:ext cx="2062480" cy="300082"/>
          </a:xfrm>
          <a:prstGeom prst="rect">
            <a:avLst/>
          </a:prstGeom>
          <a:noFill/>
        </p:spPr>
        <p:txBody>
          <a:bodyPr wrap="square" rtlCol="0">
            <a:spAutoFit/>
          </a:bodyPr>
          <a:lstStyle/>
          <a:p>
            <a:r>
              <a:rPr lang="nl-NL" dirty="0">
                <a:solidFill>
                  <a:schemeClr val="accent2">
                    <a:lumMod val="75000"/>
                  </a:schemeClr>
                </a:solidFill>
              </a:rPr>
              <a:t>Bijeenkomst 1.</a:t>
            </a:r>
          </a:p>
        </p:txBody>
      </p:sp>
    </p:spTree>
    <p:extLst>
      <p:ext uri="{BB962C8B-B14F-4D97-AF65-F5344CB8AC3E}">
        <p14:creationId xmlns:p14="http://schemas.microsoft.com/office/powerpoint/2010/main" val="17745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66586BB-C30C-4F04-8445-EC8839F4BB5C}"/>
              </a:ext>
            </a:extLst>
          </p:cNvPr>
          <p:cNvSpPr txBox="1">
            <a:spLocks/>
          </p:cNvSpPr>
          <p:nvPr/>
        </p:nvSpPr>
        <p:spPr>
          <a:xfrm>
            <a:off x="628650" y="1689932"/>
            <a:ext cx="7543800" cy="234749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80000"/>
              </a:lnSpc>
            </a:pPr>
            <a:r>
              <a:rPr lang="nl-NL" sz="2100" dirty="0">
                <a:latin typeface="Calibri" panose="020F0502020204030204" pitchFamily="34" charset="0"/>
                <a:cs typeface="Calibri" panose="020F0502020204030204" pitchFamily="34" charset="0"/>
              </a:rPr>
              <a:t>Praktijk veelbelovend voor opleiding,</a:t>
            </a:r>
          </a:p>
          <a:p>
            <a:pPr algn="l">
              <a:lnSpc>
                <a:spcPct val="80000"/>
              </a:lnSpc>
            </a:pPr>
            <a:endParaRPr lang="nl-NL" sz="2100" dirty="0">
              <a:latin typeface="Calibri" panose="020F0502020204030204" pitchFamily="34" charset="0"/>
              <a:cs typeface="Calibri" panose="020F0502020204030204" pitchFamily="34" charset="0"/>
            </a:endParaRPr>
          </a:p>
          <a:p>
            <a:pPr algn="l">
              <a:lnSpc>
                <a:spcPct val="80000"/>
              </a:lnSpc>
            </a:pPr>
            <a:r>
              <a:rPr lang="nl-NL" sz="2100" dirty="0">
                <a:latin typeface="Calibri" panose="020F0502020204030204" pitchFamily="34" charset="0"/>
                <a:cs typeface="Calibri" panose="020F0502020204030204" pitchFamily="34" charset="0"/>
              </a:rPr>
              <a:t>maar…</a:t>
            </a:r>
          </a:p>
          <a:p>
            <a:pPr algn="l">
              <a:lnSpc>
                <a:spcPct val="80000"/>
              </a:lnSpc>
            </a:pPr>
            <a:endParaRPr lang="nl-NL" sz="2100" dirty="0">
              <a:latin typeface="Calibri" panose="020F0502020204030204" pitchFamily="34" charset="0"/>
              <a:cs typeface="Calibri" panose="020F0502020204030204" pitchFamily="34" charset="0"/>
            </a:endParaRPr>
          </a:p>
          <a:p>
            <a:pPr algn="l">
              <a:lnSpc>
                <a:spcPct val="80000"/>
              </a:lnSpc>
            </a:pPr>
            <a:r>
              <a:rPr lang="nl-NL" sz="2100" dirty="0">
                <a:latin typeface="Calibri" panose="020F0502020204030204" pitchFamily="34" charset="0"/>
                <a:cs typeface="Calibri" panose="020F0502020204030204" pitchFamily="34" charset="0"/>
              </a:rPr>
              <a:t>Participeren in de beroepspraktijk leidt niet vanzelfsprekend tot de beoogde opbrengst</a:t>
            </a:r>
          </a:p>
          <a:p>
            <a:endParaRPr lang="nl-NL" sz="1950" dirty="0"/>
          </a:p>
        </p:txBody>
      </p:sp>
      <p:cxnSp>
        <p:nvCxnSpPr>
          <p:cNvPr id="6" name="Rechte verbindingslijn met pijl 5">
            <a:extLst>
              <a:ext uri="{FF2B5EF4-FFF2-40B4-BE49-F238E27FC236}">
                <a16:creationId xmlns:a16="http://schemas.microsoft.com/office/drawing/2014/main" id="{8B08CAF8-115E-45A8-91DA-1E7713BC0DE7}"/>
              </a:ext>
            </a:extLst>
          </p:cNvPr>
          <p:cNvCxnSpPr/>
          <p:nvPr/>
        </p:nvCxnSpPr>
        <p:spPr>
          <a:xfrm flipV="1">
            <a:off x="6053504" y="2690447"/>
            <a:ext cx="1173773" cy="13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544307F7-CEC2-46E7-8481-F027B2B3A457}"/>
              </a:ext>
            </a:extLst>
          </p:cNvPr>
          <p:cNvCxnSpPr/>
          <p:nvPr/>
        </p:nvCxnSpPr>
        <p:spPr>
          <a:xfrm flipV="1">
            <a:off x="6040316" y="1754066"/>
            <a:ext cx="0" cy="94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BD07D20E-839F-44BE-BC31-44F0DC5DEAFD}"/>
              </a:ext>
            </a:extLst>
          </p:cNvPr>
          <p:cNvCxnSpPr/>
          <p:nvPr/>
        </p:nvCxnSpPr>
        <p:spPr>
          <a:xfrm flipV="1">
            <a:off x="6185389" y="2096966"/>
            <a:ext cx="303335" cy="31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AA99F2D5-17E8-44EA-9EAC-BD4B3B8F81DB}"/>
              </a:ext>
            </a:extLst>
          </p:cNvPr>
          <p:cNvCxnSpPr/>
          <p:nvPr/>
        </p:nvCxnSpPr>
        <p:spPr>
          <a:xfrm flipV="1">
            <a:off x="6567854" y="2070589"/>
            <a:ext cx="659423" cy="48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9E7A7A5B-2E7F-489D-B5CD-4FD046051AA9}"/>
              </a:ext>
            </a:extLst>
          </p:cNvPr>
          <p:cNvCxnSpPr/>
          <p:nvPr/>
        </p:nvCxnSpPr>
        <p:spPr>
          <a:xfrm flipV="1">
            <a:off x="6567854" y="1872762"/>
            <a:ext cx="250581" cy="408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F1BB6C50-7EEE-4356-AA77-5A4573B5DCC5}"/>
              </a:ext>
            </a:extLst>
          </p:cNvPr>
          <p:cNvCxnSpPr/>
          <p:nvPr/>
        </p:nvCxnSpPr>
        <p:spPr>
          <a:xfrm flipV="1">
            <a:off x="6185389" y="2413489"/>
            <a:ext cx="303335" cy="276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71CA865-E1B2-445C-8A4B-35FF85EE2440}"/>
              </a:ext>
            </a:extLst>
          </p:cNvPr>
          <p:cNvCxnSpPr/>
          <p:nvPr/>
        </p:nvCxnSpPr>
        <p:spPr>
          <a:xfrm flipV="1">
            <a:off x="6053504" y="2070589"/>
            <a:ext cx="131885" cy="48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F54B522-0DA1-4309-8118-1BAF464E8043}"/>
              </a:ext>
            </a:extLst>
          </p:cNvPr>
          <p:cNvCxnSpPr/>
          <p:nvPr/>
        </p:nvCxnSpPr>
        <p:spPr>
          <a:xfrm flipV="1">
            <a:off x="6488723" y="1754065"/>
            <a:ext cx="224204" cy="211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2A1AA6D5-322D-4646-8F0F-A4871F70377E}"/>
              </a:ext>
            </a:extLst>
          </p:cNvPr>
          <p:cNvCxnSpPr/>
          <p:nvPr/>
        </p:nvCxnSpPr>
        <p:spPr>
          <a:xfrm flipV="1">
            <a:off x="6923943" y="2413489"/>
            <a:ext cx="408842" cy="145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D33BC79-8DAE-4BE8-8BAA-7BF8CA78522D}"/>
              </a:ext>
            </a:extLst>
          </p:cNvPr>
          <p:cNvSpPr txBox="1">
            <a:spLocks/>
          </p:cNvSpPr>
          <p:nvPr/>
        </p:nvSpPr>
        <p:spPr>
          <a:xfrm>
            <a:off x="628650" y="319222"/>
            <a:ext cx="3302772" cy="9941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4000" b="1" dirty="0">
                <a:latin typeface="+mn-lt"/>
              </a:rPr>
              <a:t>Werkplekleren</a:t>
            </a:r>
          </a:p>
        </p:txBody>
      </p:sp>
    </p:spTree>
    <p:extLst>
      <p:ext uri="{BB962C8B-B14F-4D97-AF65-F5344CB8AC3E}">
        <p14:creationId xmlns:p14="http://schemas.microsoft.com/office/powerpoint/2010/main" val="144757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B69A49-02A5-4D37-BB91-8C1AFAE1A955}"/>
              </a:ext>
            </a:extLst>
          </p:cNvPr>
          <p:cNvSpPr txBox="1">
            <a:spLocks/>
          </p:cNvSpPr>
          <p:nvPr/>
        </p:nvSpPr>
        <p:spPr>
          <a:xfrm>
            <a:off x="800100" y="1545476"/>
            <a:ext cx="7543800" cy="301752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nl-NL" sz="2700" dirty="0">
                <a:cs typeface="Times New Roman" panose="02020603050405020304" pitchFamily="18" charset="0"/>
              </a:rPr>
              <a:t>Al het handelen op school/werkplek en op de instituutsopleiding, gericht op het creëren van mogelijkheden voor studenten om (begeleid) te leren handelen, denken, redeneren en oordelen </a:t>
            </a:r>
          </a:p>
          <a:p>
            <a:pPr>
              <a:lnSpc>
                <a:spcPct val="150000"/>
              </a:lnSpc>
            </a:pPr>
            <a:r>
              <a:rPr lang="nl-NL" sz="2700" dirty="0">
                <a:cs typeface="Times New Roman" panose="02020603050405020304" pitchFamily="18" charset="0"/>
              </a:rPr>
              <a:t>als leraar.</a:t>
            </a:r>
          </a:p>
          <a:p>
            <a:pPr>
              <a:lnSpc>
                <a:spcPct val="150000"/>
              </a:lnSpc>
            </a:pPr>
            <a:endParaRPr lang="nl-NL" sz="2700" dirty="0">
              <a:latin typeface="+mj-lt"/>
            </a:endParaRPr>
          </a:p>
        </p:txBody>
      </p:sp>
      <p:sp>
        <p:nvSpPr>
          <p:cNvPr id="3" name="Title 1">
            <a:extLst>
              <a:ext uri="{FF2B5EF4-FFF2-40B4-BE49-F238E27FC236}">
                <a16:creationId xmlns:a16="http://schemas.microsoft.com/office/drawing/2014/main" id="{1F9E8BC9-CBDD-4695-A1F6-93948771B678}"/>
              </a:ext>
            </a:extLst>
          </p:cNvPr>
          <p:cNvSpPr txBox="1">
            <a:spLocks/>
          </p:cNvSpPr>
          <p:nvPr/>
        </p:nvSpPr>
        <p:spPr>
          <a:xfrm>
            <a:off x="628650" y="285295"/>
            <a:ext cx="7886700" cy="9941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Calibri" panose="020F0502020204030204" pitchFamily="34" charset="0"/>
                <a:cs typeface="Calibri" panose="020F0502020204030204" pitchFamily="34" charset="0"/>
              </a:rPr>
              <a:t>Opleiden</a:t>
            </a:r>
          </a:p>
        </p:txBody>
      </p:sp>
    </p:spTree>
    <p:extLst>
      <p:ext uri="{BB962C8B-B14F-4D97-AF65-F5344CB8AC3E}">
        <p14:creationId xmlns:p14="http://schemas.microsoft.com/office/powerpoint/2010/main" val="240109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7BA2D1-BCBC-4C8A-ABBE-DF2241B2CE04}"/>
              </a:ext>
            </a:extLst>
          </p:cNvPr>
          <p:cNvSpPr txBox="1">
            <a:spLocks/>
          </p:cNvSpPr>
          <p:nvPr/>
        </p:nvSpPr>
        <p:spPr>
          <a:xfrm>
            <a:off x="910883" y="1485412"/>
            <a:ext cx="7543800"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685800">
              <a:lnSpc>
                <a:spcPct val="150000"/>
              </a:lnSpc>
              <a:spcBef>
                <a:spcPts val="900"/>
              </a:spcBef>
              <a:spcAft>
                <a:spcPts val="150"/>
              </a:spcAft>
              <a:buClr>
                <a:srgbClr val="F07F09"/>
              </a:buClr>
              <a:buNone/>
            </a:pPr>
            <a:r>
              <a:rPr lang="nl-NL" sz="2100" dirty="0">
                <a:solidFill>
                  <a:prstClr val="black"/>
                </a:solidFill>
                <a:latin typeface="Calibri" panose="020F0502020204030204" pitchFamily="34" charset="0"/>
                <a:cs typeface="Calibri" panose="020F0502020204030204" pitchFamily="34" charset="0"/>
              </a:rPr>
              <a:t>De verzameling leer- en werkactiviteiten op school en op het instituut van de lerarenopleiding waarmee studenten zich kunnen bekwamen tot leraar.</a:t>
            </a:r>
          </a:p>
          <a:p>
            <a:pPr marL="0" indent="0" defTabSz="685800">
              <a:lnSpc>
                <a:spcPct val="150000"/>
              </a:lnSpc>
              <a:spcBef>
                <a:spcPts val="900"/>
              </a:spcBef>
              <a:spcAft>
                <a:spcPts val="150"/>
              </a:spcAft>
              <a:buClr>
                <a:srgbClr val="F07F09"/>
              </a:buClr>
              <a:buNone/>
            </a:pPr>
            <a:r>
              <a:rPr lang="nl-NL" sz="2100" dirty="0">
                <a:solidFill>
                  <a:prstClr val="black"/>
                </a:solidFill>
                <a:latin typeface="Calibri" panose="020F0502020204030204" pitchFamily="34" charset="0"/>
                <a:cs typeface="Calibri" panose="020F0502020204030204" pitchFamily="34" charset="0"/>
              </a:rPr>
              <a:t>Het curriculum kent een samenhangend werkplek- en opleidingsdeel.</a:t>
            </a:r>
          </a:p>
          <a:p>
            <a:pPr marL="68580" indent="-68580" defTabSz="685800">
              <a:lnSpc>
                <a:spcPct val="150000"/>
              </a:lnSpc>
              <a:spcBef>
                <a:spcPts val="900"/>
              </a:spcBef>
              <a:spcAft>
                <a:spcPts val="150"/>
              </a:spcAft>
              <a:buClr>
                <a:srgbClr val="F07F09"/>
              </a:buClr>
            </a:pPr>
            <a:endParaRPr lang="nl-NL" sz="1950" dirty="0">
              <a:solidFill>
                <a:prstClr val="black">
                  <a:lumMod val="75000"/>
                  <a:lumOff val="25000"/>
                </a:prstClr>
              </a:solidFill>
              <a:latin typeface="Calibri" panose="020F0502020204030204"/>
            </a:endParaRPr>
          </a:p>
        </p:txBody>
      </p:sp>
      <p:sp>
        <p:nvSpPr>
          <p:cNvPr id="5" name="Title 1">
            <a:extLst>
              <a:ext uri="{FF2B5EF4-FFF2-40B4-BE49-F238E27FC236}">
                <a16:creationId xmlns:a16="http://schemas.microsoft.com/office/drawing/2014/main" id="{1A31ECC9-3C8C-4591-8502-413A4854ECF5}"/>
              </a:ext>
            </a:extLst>
          </p:cNvPr>
          <p:cNvSpPr txBox="1">
            <a:spLocks/>
          </p:cNvSpPr>
          <p:nvPr/>
        </p:nvSpPr>
        <p:spPr>
          <a:xfrm>
            <a:off x="2974036" y="500931"/>
            <a:ext cx="3195927" cy="687571"/>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Calibri" panose="020F0502020204030204" pitchFamily="34" charset="0"/>
                <a:cs typeface="Calibri" panose="020F0502020204030204" pitchFamily="34" charset="0"/>
              </a:rPr>
              <a:t>Curriculum</a:t>
            </a:r>
          </a:p>
        </p:txBody>
      </p:sp>
    </p:spTree>
    <p:extLst>
      <p:ext uri="{BB962C8B-B14F-4D97-AF65-F5344CB8AC3E}">
        <p14:creationId xmlns:p14="http://schemas.microsoft.com/office/powerpoint/2010/main" val="48042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D2312F9-76E6-4C46-AC2E-DB4679156203}"/>
              </a:ext>
            </a:extLst>
          </p:cNvPr>
          <p:cNvPicPr>
            <a:picLocks noChangeAspect="1"/>
          </p:cNvPicPr>
          <p:nvPr/>
        </p:nvPicPr>
        <p:blipFill>
          <a:blip r:embed="rId4"/>
          <a:stretch>
            <a:fillRect/>
          </a:stretch>
        </p:blipFill>
        <p:spPr>
          <a:xfrm>
            <a:off x="265134" y="1532705"/>
            <a:ext cx="2407158" cy="2078089"/>
          </a:xfrm>
          <a:prstGeom prst="rect">
            <a:avLst/>
          </a:prstGeom>
          <a:effectLst>
            <a:outerShdw blurRad="50800" dist="38100" dir="2700000" algn="tl" rotWithShape="0">
              <a:prstClr val="black">
                <a:alpha val="40000"/>
              </a:prstClr>
            </a:outerShdw>
          </a:effectLst>
        </p:spPr>
      </p:pic>
      <p:pic>
        <p:nvPicPr>
          <p:cNvPr id="4" name="Afbeelding 3" descr="Afbeelding met tekst&#10;&#10;Automatisch gegenereerde beschrijving">
            <a:extLst>
              <a:ext uri="{FF2B5EF4-FFF2-40B4-BE49-F238E27FC236}">
                <a16:creationId xmlns:a16="http://schemas.microsoft.com/office/drawing/2014/main" id="{CF966E0F-3F7F-4890-806E-C0A2A18D38B6}"/>
              </a:ext>
            </a:extLst>
          </p:cNvPr>
          <p:cNvPicPr>
            <a:picLocks noChangeAspect="1"/>
          </p:cNvPicPr>
          <p:nvPr/>
        </p:nvPicPr>
        <p:blipFill>
          <a:blip r:embed="rId5"/>
          <a:stretch>
            <a:fillRect/>
          </a:stretch>
        </p:blipFill>
        <p:spPr>
          <a:xfrm>
            <a:off x="6078070" y="1215603"/>
            <a:ext cx="2407158" cy="2712291"/>
          </a:xfrm>
          <a:prstGeom prst="rect">
            <a:avLst/>
          </a:prstGeom>
          <a:effectLst>
            <a:outerShdw blurRad="50800" dist="38100" dir="5400000" algn="t" rotWithShape="0">
              <a:prstClr val="black">
                <a:alpha val="40000"/>
              </a:prstClr>
            </a:outerShdw>
          </a:effectLst>
        </p:spPr>
      </p:pic>
      <p:pic>
        <p:nvPicPr>
          <p:cNvPr id="5" name="Afbeelding 4">
            <a:extLst>
              <a:ext uri="{FF2B5EF4-FFF2-40B4-BE49-F238E27FC236}">
                <a16:creationId xmlns:a16="http://schemas.microsoft.com/office/drawing/2014/main" id="{6852CE12-C163-4D60-80BC-D29F75F91DAC}"/>
              </a:ext>
            </a:extLst>
          </p:cNvPr>
          <p:cNvPicPr>
            <a:picLocks noChangeAspect="1"/>
          </p:cNvPicPr>
          <p:nvPr/>
        </p:nvPicPr>
        <p:blipFill>
          <a:blip r:embed="rId6"/>
          <a:stretch>
            <a:fillRect/>
          </a:stretch>
        </p:blipFill>
        <p:spPr>
          <a:xfrm>
            <a:off x="3449003" y="1532705"/>
            <a:ext cx="2408400" cy="2144478"/>
          </a:xfrm>
          <a:prstGeom prst="rect">
            <a:avLst/>
          </a:prstGeom>
        </p:spPr>
      </p:pic>
    </p:spTree>
    <p:extLst>
      <p:ext uri="{BB962C8B-B14F-4D97-AF65-F5344CB8AC3E}">
        <p14:creationId xmlns:p14="http://schemas.microsoft.com/office/powerpoint/2010/main" val="408218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pic>
        <p:nvPicPr>
          <p:cNvPr id="3" name="Tijdelijke aanduiding voor inhoud 8" descr="Afbeelding met tekst&#10;&#10;Automatisch gegenereerde beschrijving">
            <a:extLst>
              <a:ext uri="{FF2B5EF4-FFF2-40B4-BE49-F238E27FC236}">
                <a16:creationId xmlns:a16="http://schemas.microsoft.com/office/drawing/2014/main" id="{6A96E8AF-BB22-4A18-874B-EA3A323526DE}"/>
              </a:ext>
            </a:extLst>
          </p:cNvPr>
          <p:cNvPicPr>
            <a:picLocks noChangeAspect="1"/>
          </p:cNvPicPr>
          <p:nvPr/>
        </p:nvPicPr>
        <p:blipFill>
          <a:blip r:embed="rId4"/>
          <a:stretch>
            <a:fillRect/>
          </a:stretch>
        </p:blipFill>
        <p:spPr>
          <a:xfrm>
            <a:off x="-206909" y="98995"/>
            <a:ext cx="4178375" cy="4701470"/>
          </a:xfrm>
          <a:prstGeom prst="rect">
            <a:avLst/>
          </a:prstGeom>
          <a:effectLst>
            <a:outerShdw blurRad="50800" dist="38100" dir="5400000" algn="t" rotWithShape="0">
              <a:prstClr val="black">
                <a:alpha val="40000"/>
              </a:prstClr>
            </a:outerShdw>
          </a:effectLst>
        </p:spPr>
      </p:pic>
      <p:sp>
        <p:nvSpPr>
          <p:cNvPr id="4" name="Title 1">
            <a:extLst>
              <a:ext uri="{FF2B5EF4-FFF2-40B4-BE49-F238E27FC236}">
                <a16:creationId xmlns:a16="http://schemas.microsoft.com/office/drawing/2014/main" id="{FB672B9D-3C86-4B18-BF6F-69C8407CED38}"/>
              </a:ext>
            </a:extLst>
          </p:cNvPr>
          <p:cNvSpPr>
            <a:spLocks noGrp="1"/>
          </p:cNvSpPr>
          <p:nvPr>
            <p:ph type="title"/>
          </p:nvPr>
        </p:nvSpPr>
        <p:spPr>
          <a:xfrm>
            <a:off x="4851983" y="1543050"/>
            <a:ext cx="2949178" cy="1200150"/>
          </a:xfrm>
        </p:spPr>
        <p:txBody>
          <a:bodyPr/>
          <a:lstStyle/>
          <a:p>
            <a:r>
              <a:rPr lang="en-US" dirty="0">
                <a:latin typeface="Calibri" panose="020F0502020204030204" pitchFamily="34" charset="0"/>
                <a:cs typeface="Calibri" panose="020F0502020204030204" pitchFamily="34" charset="0"/>
              </a:rPr>
              <a:t>Afstemming..</a:t>
            </a:r>
          </a:p>
        </p:txBody>
      </p:sp>
      <p:sp>
        <p:nvSpPr>
          <p:cNvPr id="6" name="Text Placeholder 3">
            <a:extLst>
              <a:ext uri="{FF2B5EF4-FFF2-40B4-BE49-F238E27FC236}">
                <a16:creationId xmlns:a16="http://schemas.microsoft.com/office/drawing/2014/main" id="{1D55097D-11D8-494B-B67E-BA3B84F3FF3A}"/>
              </a:ext>
            </a:extLst>
          </p:cNvPr>
          <p:cNvSpPr txBox="1">
            <a:spLocks/>
          </p:cNvSpPr>
          <p:nvPr/>
        </p:nvSpPr>
        <p:spPr>
          <a:xfrm>
            <a:off x="4851983" y="2671638"/>
            <a:ext cx="2949178" cy="72936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t>..met de student als evenwichtskunstenaar?</a:t>
            </a:r>
          </a:p>
        </p:txBody>
      </p:sp>
    </p:spTree>
    <p:extLst>
      <p:ext uri="{BB962C8B-B14F-4D97-AF65-F5344CB8AC3E}">
        <p14:creationId xmlns:p14="http://schemas.microsoft.com/office/powerpoint/2010/main" val="221596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65D1-D843-438D-94FC-A4D8479EDC4C}"/>
              </a:ext>
            </a:extLst>
          </p:cNvPr>
          <p:cNvSpPr>
            <a:spLocks noGrp="1"/>
          </p:cNvSpPr>
          <p:nvPr>
            <p:ph type="ctrTitle"/>
          </p:nvPr>
        </p:nvSpPr>
        <p:spPr>
          <a:xfrm>
            <a:off x="1143000" y="2180396"/>
            <a:ext cx="6858000" cy="782707"/>
          </a:xfrm>
        </p:spPr>
        <p:txBody>
          <a:bodyPr>
            <a:normAutofit/>
          </a:bodyPr>
          <a:lstStyle/>
          <a:p>
            <a:pPr algn="ctr"/>
            <a:r>
              <a:rPr lang="nl-NL" sz="4950" b="1" dirty="0">
                <a:latin typeface="Calibri" panose="020F0502020204030204" pitchFamily="34" charset="0"/>
                <a:cs typeface="Calibri" panose="020F0502020204030204" pitchFamily="34" charset="0"/>
              </a:rPr>
              <a:t>Oefening</a:t>
            </a:r>
          </a:p>
        </p:txBody>
      </p:sp>
    </p:spTree>
    <p:extLst>
      <p:ext uri="{BB962C8B-B14F-4D97-AF65-F5344CB8AC3E}">
        <p14:creationId xmlns:p14="http://schemas.microsoft.com/office/powerpoint/2010/main" val="352018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83C0D06-2F6C-47C8-991E-8EC40589A8DE}"/>
              </a:ext>
            </a:extLst>
          </p:cNvPr>
          <p:cNvPicPr>
            <a:picLocks noChangeAspect="1"/>
          </p:cNvPicPr>
          <p:nvPr/>
        </p:nvPicPr>
        <p:blipFill>
          <a:blip r:embed="rId4"/>
          <a:stretch>
            <a:fillRect/>
          </a:stretch>
        </p:blipFill>
        <p:spPr>
          <a:xfrm>
            <a:off x="200562" y="1363927"/>
            <a:ext cx="3413510" cy="2415646"/>
          </a:xfrm>
          <a:prstGeom prst="rect">
            <a:avLst/>
          </a:prstGeom>
        </p:spPr>
      </p:pic>
      <p:sp>
        <p:nvSpPr>
          <p:cNvPr id="3" name="Rechthoek 2">
            <a:extLst>
              <a:ext uri="{FF2B5EF4-FFF2-40B4-BE49-F238E27FC236}">
                <a16:creationId xmlns:a16="http://schemas.microsoft.com/office/drawing/2014/main" id="{8763F5B5-E75C-4886-890A-93569BB6EFFF}"/>
              </a:ext>
            </a:extLst>
          </p:cNvPr>
          <p:cNvSpPr/>
          <p:nvPr/>
        </p:nvSpPr>
        <p:spPr>
          <a:xfrm>
            <a:off x="3939356" y="150669"/>
            <a:ext cx="4862738" cy="4672818"/>
          </a:xfrm>
          <a:prstGeom prst="rect">
            <a:avLst/>
          </a:prstGeom>
        </p:spPr>
        <p:txBody>
          <a:bodyPr wrap="square">
            <a:spAutoFit/>
          </a:bodyPr>
          <a:lstStyle/>
          <a:p>
            <a:pPr defTabSz="342900">
              <a:lnSpc>
                <a:spcPct val="115000"/>
              </a:lnSpc>
            </a:pPr>
            <a:r>
              <a:rPr lang="nl-NL"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Afstemming gezocht!? (1)</a:t>
            </a:r>
          </a:p>
          <a:p>
            <a:pPr defTabSz="342900">
              <a:lnSpc>
                <a:spcPct val="115000"/>
              </a:lnSpc>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257175" indent="-257175" defTabSz="342900">
              <a:lnSpc>
                <a:spcPct val="115000"/>
              </a:lnSpc>
              <a:buFont typeface="Symbol" panose="05050102010706020507" pitchFamily="18" charset="2"/>
              <a:buChar char=""/>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Neem een (deel van een) opleidingstraject dat jij/de student volgt als uitgangspunt.</a:t>
            </a:r>
          </a:p>
          <a:p>
            <a:pPr defTabSz="342900">
              <a:lnSpc>
                <a:spcPct val="115000"/>
              </a:lnSpc>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257175" indent="-257175" defTabSz="342900">
              <a:lnSpc>
                <a:spcPct val="115000"/>
              </a:lnSpc>
              <a:buFont typeface="Symbol" panose="05050102010706020507" pitchFamily="18" charset="2"/>
              <a:buChar char=""/>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Reflecteer eerst individueel: wie stemt met wie af over het leren van de student? Waar gaat die afstemming over? Wat loopt goed (waar wordt afstemming ervaren) en wat vraagt aandacht?</a:t>
            </a:r>
          </a:p>
          <a:p>
            <a:pPr marL="257175" indent="-257175" defTabSz="342900">
              <a:lnSpc>
                <a:spcPct val="115000"/>
              </a:lnSpc>
              <a:buFont typeface="Symbol" panose="05050102010706020507" pitchFamily="18" charset="2"/>
              <a:buChar char=""/>
            </a:pPr>
            <a:endPar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342900">
              <a:lnSpc>
                <a:spcPct val="115000"/>
              </a:lnSpc>
              <a:buFont typeface="Symbol" panose="05050102010706020507" pitchFamily="18" charset="2"/>
              <a:buChar char=""/>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Geef dit weer in een visueel overzicht.</a:t>
            </a:r>
          </a:p>
          <a:p>
            <a:pPr defTabSz="342900">
              <a:lnSpc>
                <a:spcPct val="115000"/>
              </a:lnSpc>
            </a:pPr>
            <a:r>
              <a:rPr lang="nl-NL"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kstvak 3">
            <a:extLst>
              <a:ext uri="{FF2B5EF4-FFF2-40B4-BE49-F238E27FC236}">
                <a16:creationId xmlns:a16="http://schemas.microsoft.com/office/drawing/2014/main" id="{D274516A-1D5E-4CF8-8DB6-D2CB5F1B3218}"/>
              </a:ext>
            </a:extLst>
          </p:cNvPr>
          <p:cNvSpPr txBox="1"/>
          <p:nvPr/>
        </p:nvSpPr>
        <p:spPr>
          <a:xfrm>
            <a:off x="200562" y="4528554"/>
            <a:ext cx="2344845" cy="300082"/>
          </a:xfrm>
          <a:prstGeom prst="rect">
            <a:avLst/>
          </a:prstGeom>
          <a:noFill/>
        </p:spPr>
        <p:txBody>
          <a:bodyPr wrap="square" rtlCol="0">
            <a:spAutoFit/>
          </a:bodyPr>
          <a:lstStyle/>
          <a:p>
            <a:r>
              <a:rPr lang="nl-NL" b="1" dirty="0">
                <a:solidFill>
                  <a:schemeClr val="accent1"/>
                </a:solidFill>
              </a:rPr>
              <a:t>In totaal 30-40 minuten</a:t>
            </a:r>
          </a:p>
        </p:txBody>
      </p:sp>
    </p:spTree>
    <p:extLst>
      <p:ext uri="{BB962C8B-B14F-4D97-AF65-F5344CB8AC3E}">
        <p14:creationId xmlns:p14="http://schemas.microsoft.com/office/powerpoint/2010/main" val="3858833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sp>
        <p:nvSpPr>
          <p:cNvPr id="4" name="Title 1">
            <a:extLst>
              <a:ext uri="{FF2B5EF4-FFF2-40B4-BE49-F238E27FC236}">
                <a16:creationId xmlns:a16="http://schemas.microsoft.com/office/drawing/2014/main" id="{77DB1EBA-7B82-4F17-BB79-60C57B5BD1CE}"/>
              </a:ext>
            </a:extLst>
          </p:cNvPr>
          <p:cNvSpPr>
            <a:spLocks noGrp="1"/>
          </p:cNvSpPr>
          <p:nvPr>
            <p:ph type="title"/>
          </p:nvPr>
        </p:nvSpPr>
        <p:spPr>
          <a:xfrm>
            <a:off x="4971117" y="2284032"/>
            <a:ext cx="4370860" cy="914102"/>
          </a:xfrm>
        </p:spPr>
        <p:txBody>
          <a:bodyPr vert="horz" lIns="68580" tIns="34290" rIns="68580" bIns="34290" rtlCol="0" anchor="b">
            <a:noAutofit/>
          </a:bodyPr>
          <a:lstStyle/>
          <a:p>
            <a:r>
              <a:rPr lang="nl-NL" sz="5400" dirty="0">
                <a:solidFill>
                  <a:schemeClr val="tx1">
                    <a:lumMod val="85000"/>
                    <a:lumOff val="15000"/>
                  </a:schemeClr>
                </a:solidFill>
                <a:latin typeface="+mn-lt"/>
              </a:rPr>
              <a:t>PLENAIRE</a:t>
            </a:r>
            <a:r>
              <a:rPr lang="en-US" sz="5400" dirty="0">
                <a:solidFill>
                  <a:schemeClr val="tx1">
                    <a:lumMod val="85000"/>
                    <a:lumOff val="15000"/>
                  </a:schemeClr>
                </a:solidFill>
                <a:latin typeface="+mn-lt"/>
              </a:rPr>
              <a:t> </a:t>
            </a:r>
            <a:r>
              <a:rPr lang="nl-NL" sz="5400" dirty="0">
                <a:solidFill>
                  <a:schemeClr val="tx1">
                    <a:lumMod val="85000"/>
                    <a:lumOff val="15000"/>
                  </a:schemeClr>
                </a:solidFill>
                <a:latin typeface="+mn-lt"/>
              </a:rPr>
              <a:t>REFLECTIE</a:t>
            </a:r>
          </a:p>
        </p:txBody>
      </p:sp>
    </p:spTree>
    <p:extLst>
      <p:ext uri="{BB962C8B-B14F-4D97-AF65-F5344CB8AC3E}">
        <p14:creationId xmlns:p14="http://schemas.microsoft.com/office/powerpoint/2010/main" val="70027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65D1-D843-438D-94FC-A4D8479EDC4C}"/>
              </a:ext>
            </a:extLst>
          </p:cNvPr>
          <p:cNvSpPr>
            <a:spLocks noGrp="1"/>
          </p:cNvSpPr>
          <p:nvPr>
            <p:ph type="ctrTitle"/>
          </p:nvPr>
        </p:nvSpPr>
        <p:spPr>
          <a:xfrm>
            <a:off x="932155" y="2180396"/>
            <a:ext cx="7279689" cy="782707"/>
          </a:xfrm>
        </p:spPr>
        <p:txBody>
          <a:bodyPr>
            <a:normAutofit fontScale="90000"/>
          </a:bodyPr>
          <a:lstStyle/>
          <a:p>
            <a:pPr algn="ctr"/>
            <a:r>
              <a:rPr lang="nl-NL" sz="4950" b="1" dirty="0">
                <a:latin typeface="+mn-lt"/>
              </a:rPr>
              <a:t>Theoretische achtergronden</a:t>
            </a:r>
          </a:p>
        </p:txBody>
      </p:sp>
    </p:spTree>
    <p:extLst>
      <p:ext uri="{BB962C8B-B14F-4D97-AF65-F5344CB8AC3E}">
        <p14:creationId xmlns:p14="http://schemas.microsoft.com/office/powerpoint/2010/main" val="80606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pic>
        <p:nvPicPr>
          <p:cNvPr id="3" name="Afbeelding 2" descr="Afbeelding met tekst&#10;&#10;Automatisch gegenereerde beschrijving">
            <a:extLst>
              <a:ext uri="{FF2B5EF4-FFF2-40B4-BE49-F238E27FC236}">
                <a16:creationId xmlns:a16="http://schemas.microsoft.com/office/drawing/2014/main" id="{BA12574D-573C-4905-8BEE-FB60B496ABF9}"/>
              </a:ext>
            </a:extLst>
          </p:cNvPr>
          <p:cNvPicPr>
            <a:picLocks noChangeAspect="1"/>
          </p:cNvPicPr>
          <p:nvPr/>
        </p:nvPicPr>
        <p:blipFill>
          <a:blip r:embed="rId4"/>
          <a:stretch>
            <a:fillRect/>
          </a:stretch>
        </p:blipFill>
        <p:spPr>
          <a:xfrm>
            <a:off x="-767893" y="214685"/>
            <a:ext cx="5010407" cy="4349974"/>
          </a:xfrm>
          <a:prstGeom prst="rect">
            <a:avLst/>
          </a:prstGeom>
        </p:spPr>
      </p:pic>
      <p:sp>
        <p:nvSpPr>
          <p:cNvPr id="4" name="Text Placeholder 3">
            <a:extLst>
              <a:ext uri="{FF2B5EF4-FFF2-40B4-BE49-F238E27FC236}">
                <a16:creationId xmlns:a16="http://schemas.microsoft.com/office/drawing/2014/main" id="{BA2B7180-C875-482A-9029-2B842390C985}"/>
              </a:ext>
            </a:extLst>
          </p:cNvPr>
          <p:cNvSpPr txBox="1">
            <a:spLocks/>
          </p:cNvSpPr>
          <p:nvPr/>
        </p:nvSpPr>
        <p:spPr>
          <a:xfrm>
            <a:off x="4901488" y="2656233"/>
            <a:ext cx="3868800" cy="4209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dirty="0"/>
              <a:t>Co-creatie in het driemanschap</a:t>
            </a:r>
          </a:p>
        </p:txBody>
      </p:sp>
      <p:sp>
        <p:nvSpPr>
          <p:cNvPr id="6" name="Title 1">
            <a:extLst>
              <a:ext uri="{FF2B5EF4-FFF2-40B4-BE49-F238E27FC236}">
                <a16:creationId xmlns:a16="http://schemas.microsoft.com/office/drawing/2014/main" id="{13EA05A1-9B4E-447C-B94A-3CAC5638FF9A}"/>
              </a:ext>
            </a:extLst>
          </p:cNvPr>
          <p:cNvSpPr>
            <a:spLocks noGrp="1"/>
          </p:cNvSpPr>
          <p:nvPr>
            <p:ph type="title"/>
          </p:nvPr>
        </p:nvSpPr>
        <p:spPr>
          <a:xfrm>
            <a:off x="5429945" y="1673060"/>
            <a:ext cx="2351466" cy="716612"/>
          </a:xfrm>
        </p:spPr>
        <p:txBody>
          <a:bodyPr/>
          <a:lstStyle/>
          <a:p>
            <a:r>
              <a:rPr lang="en-US" dirty="0">
                <a:latin typeface="+mn-lt"/>
              </a:rPr>
              <a:t>De </a:t>
            </a:r>
            <a:r>
              <a:rPr lang="nl-NL" dirty="0">
                <a:latin typeface="+mn-lt"/>
              </a:rPr>
              <a:t>oplossing</a:t>
            </a:r>
          </a:p>
        </p:txBody>
      </p:sp>
    </p:spTree>
    <p:extLst>
      <p:ext uri="{BB962C8B-B14F-4D97-AF65-F5344CB8AC3E}">
        <p14:creationId xmlns:p14="http://schemas.microsoft.com/office/powerpoint/2010/main" val="103820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86B1246-24A3-4492-921B-F256A20F0E36}"/>
              </a:ext>
            </a:extLst>
          </p:cNvPr>
          <p:cNvPicPr>
            <a:picLocks noChangeAspect="1"/>
          </p:cNvPicPr>
          <p:nvPr/>
        </p:nvPicPr>
        <p:blipFill rotWithShape="1">
          <a:blip r:embed="rId3"/>
          <a:srcRect l="9091" t="8725" b="366"/>
          <a:stretch/>
        </p:blipFill>
        <p:spPr>
          <a:xfrm>
            <a:off x="0" y="0"/>
            <a:ext cx="9143979" cy="5143490"/>
          </a:xfrm>
          <a:prstGeom prst="rect">
            <a:avLst/>
          </a:prstGeom>
        </p:spPr>
      </p:pic>
      <p:sp>
        <p:nvSpPr>
          <p:cNvPr id="14"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1"/>
            <a:ext cx="4081395" cy="4241204"/>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6B836E-1E9A-4EE6-A471-211CA6700D04}"/>
              </a:ext>
            </a:extLst>
          </p:cNvPr>
          <p:cNvSpPr>
            <a:spLocks noGrp="1"/>
          </p:cNvSpPr>
          <p:nvPr>
            <p:ph type="title"/>
          </p:nvPr>
        </p:nvSpPr>
        <p:spPr>
          <a:xfrm>
            <a:off x="303852" y="1972282"/>
            <a:ext cx="3046982" cy="782557"/>
          </a:xfrm>
        </p:spPr>
        <p:txBody>
          <a:bodyPr vert="horz" lIns="91440" tIns="45720" rIns="91440" bIns="45720" rtlCol="0" anchor="ctr">
            <a:normAutofit/>
          </a:bodyPr>
          <a:lstStyle/>
          <a:p>
            <a:pPr defTabSz="914400"/>
            <a:r>
              <a:rPr lang="en-US" sz="2500" b="1" dirty="0">
                <a:latin typeface="+mn-lt"/>
              </a:rPr>
              <a:t>Ter voorbereiding</a:t>
            </a:r>
          </a:p>
        </p:txBody>
      </p:sp>
      <p:sp>
        <p:nvSpPr>
          <p:cNvPr id="3" name="Content Placeholder 2">
            <a:extLst>
              <a:ext uri="{FF2B5EF4-FFF2-40B4-BE49-F238E27FC236}">
                <a16:creationId xmlns:a16="http://schemas.microsoft.com/office/drawing/2014/main" id="{5A32AFAB-7279-4A36-A57B-28FA4DBA1E4F}"/>
              </a:ext>
            </a:extLst>
          </p:cNvPr>
          <p:cNvSpPr>
            <a:spLocks noGrp="1"/>
          </p:cNvSpPr>
          <p:nvPr>
            <p:ph idx="1"/>
          </p:nvPr>
        </p:nvSpPr>
        <p:spPr>
          <a:xfrm>
            <a:off x="5793167" y="1253067"/>
            <a:ext cx="3046981" cy="1900316"/>
          </a:xfrm>
        </p:spPr>
        <p:txBody>
          <a:bodyPr vert="horz" lIns="91440" tIns="45720" rIns="91440" bIns="45720" rtlCol="0" anchor="t">
            <a:normAutofit/>
          </a:bodyPr>
          <a:lstStyle/>
          <a:p>
            <a:pPr marL="0" lvl="0" indent="0" defTabSz="914400">
              <a:buNone/>
            </a:pPr>
            <a:r>
              <a:rPr lang="nl-NL" sz="1400" dirty="0"/>
              <a:t>Vooraf </a:t>
            </a:r>
            <a:r>
              <a:rPr lang="nl-NL" sz="1400"/>
              <a:t>lezen: </a:t>
            </a:r>
            <a:r>
              <a:rPr lang="nl-NL" sz="1400" i="1" dirty="0">
                <a:hlinkClick r:id="rId4"/>
              </a:rPr>
              <a:t>Een samenhangend curriculum ontwerpen in de driehoek </a:t>
            </a:r>
            <a:r>
              <a:rPr lang="nl-NL" sz="1400" dirty="0"/>
              <a:t>en bekijken: </a:t>
            </a:r>
            <a:r>
              <a:rPr lang="nl-NL" sz="1400" i="1" dirty="0"/>
              <a:t>Video ‘</a:t>
            </a:r>
            <a:r>
              <a:rPr lang="nl-NL" sz="1400" i="1" dirty="0">
                <a:hlinkClick r:id="rId5"/>
              </a:rPr>
              <a:t>Werken in de driehoek</a:t>
            </a:r>
            <a:r>
              <a:rPr lang="nl-NL" sz="1400" i="1" dirty="0"/>
              <a:t>’</a:t>
            </a:r>
          </a:p>
          <a:p>
            <a:pPr marL="0" lvl="0" indent="0" defTabSz="914400">
              <a:buNone/>
            </a:pPr>
            <a:endParaRPr lang="nl-NL" sz="1400" u="sng" dirty="0">
              <a:hlinkClick r:id="rId6"/>
            </a:endParaRPr>
          </a:p>
        </p:txBody>
      </p:sp>
    </p:spTree>
    <p:extLst>
      <p:ext uri="{BB962C8B-B14F-4D97-AF65-F5344CB8AC3E}">
        <p14:creationId xmlns:p14="http://schemas.microsoft.com/office/powerpoint/2010/main" val="160182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1772125F-2768-4283-8337-448C8AB00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36" y="611155"/>
            <a:ext cx="2020293" cy="2905130"/>
          </a:xfrm>
          <a:prstGeom prst="rect">
            <a:avLst/>
          </a:prstGeom>
          <a:effectLst>
            <a:outerShdw blurRad="50800" dist="38100" dir="5400000" algn="t" rotWithShape="0">
              <a:prstClr val="black">
                <a:alpha val="40000"/>
              </a:prstClr>
            </a:outerShdw>
          </a:effectLst>
        </p:spPr>
      </p:pic>
      <p:pic>
        <p:nvPicPr>
          <p:cNvPr id="3" name="Afbeelding 2" descr="Afbeelding met tekst&#10;&#10;Automatisch gegenereerde beschrijving">
            <a:extLst>
              <a:ext uri="{FF2B5EF4-FFF2-40B4-BE49-F238E27FC236}">
                <a16:creationId xmlns:a16="http://schemas.microsoft.com/office/drawing/2014/main" id="{E874B6A1-E7C1-4BE3-9089-A9A52B49F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196" y="980350"/>
            <a:ext cx="2407158" cy="2407158"/>
          </a:xfrm>
          <a:prstGeom prst="rect">
            <a:avLst/>
          </a:prstGeom>
          <a:effectLst>
            <a:outerShdw blurRad="50800" dist="38100" dir="2700000" algn="tl" rotWithShape="0">
              <a:prstClr val="black">
                <a:alpha val="40000"/>
              </a:prstClr>
            </a:outerShdw>
          </a:effectLst>
        </p:spPr>
      </p:pic>
      <p:pic>
        <p:nvPicPr>
          <p:cNvPr id="4" name="Afbeelding 3" descr="Afbeelding met tekst&#10;&#10;Automatisch gegenereerde beschrijving">
            <a:extLst>
              <a:ext uri="{FF2B5EF4-FFF2-40B4-BE49-F238E27FC236}">
                <a16:creationId xmlns:a16="http://schemas.microsoft.com/office/drawing/2014/main" id="{54A8F199-EB74-42F0-A885-597EDDDC3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915" y="1160887"/>
            <a:ext cx="2407158" cy="2046083"/>
          </a:xfrm>
          <a:prstGeom prst="rect">
            <a:avLst/>
          </a:prstGeom>
          <a:effectLst>
            <a:outerShdw blurRad="50800" dist="38100" dir="2700000" algn="tl" rotWithShape="0">
              <a:prstClr val="black">
                <a:alpha val="40000"/>
              </a:prstClr>
            </a:outerShdw>
          </a:effectLst>
        </p:spPr>
      </p:pic>
      <p:sp>
        <p:nvSpPr>
          <p:cNvPr id="6" name="Rechthoek 5">
            <a:extLst>
              <a:ext uri="{FF2B5EF4-FFF2-40B4-BE49-F238E27FC236}">
                <a16:creationId xmlns:a16="http://schemas.microsoft.com/office/drawing/2014/main" id="{FA347DA2-5CF4-44C2-9852-76E37174D9D4}"/>
              </a:ext>
            </a:extLst>
          </p:cNvPr>
          <p:cNvSpPr/>
          <p:nvPr/>
        </p:nvSpPr>
        <p:spPr>
          <a:xfrm>
            <a:off x="1433485" y="3839848"/>
            <a:ext cx="401393" cy="692497"/>
          </a:xfrm>
          <a:prstGeom prst="rect">
            <a:avLst/>
          </a:prstGeom>
          <a:noFill/>
        </p:spPr>
        <p:txBody>
          <a:bodyPr wrap="non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nl-NL" sz="4050" b="1" i="0" u="none" strike="noStrike" kern="1200" cap="none" spc="0" normalizeH="0" baseline="0" noProof="0" dirty="0">
                <a:ln w="22225">
                  <a:solidFill>
                    <a:srgbClr val="F07F09"/>
                  </a:solidFill>
                  <a:prstDash val="solid"/>
                </a:ln>
                <a:solidFill>
                  <a:srgbClr val="F07F09"/>
                </a:solidFill>
                <a:effectLst/>
                <a:uLnTx/>
                <a:uFillTx/>
                <a:latin typeface="Calibri" panose="020F0502020204030204"/>
                <a:ea typeface="+mn-ea"/>
                <a:cs typeface="+mn-cs"/>
              </a:rPr>
              <a:t>1</a:t>
            </a:r>
          </a:p>
        </p:txBody>
      </p:sp>
      <p:sp>
        <p:nvSpPr>
          <p:cNvPr id="7" name="Rechthoek 6">
            <a:extLst>
              <a:ext uri="{FF2B5EF4-FFF2-40B4-BE49-F238E27FC236}">
                <a16:creationId xmlns:a16="http://schemas.microsoft.com/office/drawing/2014/main" id="{931716A2-DAAE-4428-AA61-2AB95C45487B}"/>
              </a:ext>
            </a:extLst>
          </p:cNvPr>
          <p:cNvSpPr/>
          <p:nvPr/>
        </p:nvSpPr>
        <p:spPr>
          <a:xfrm>
            <a:off x="4371303" y="3839848"/>
            <a:ext cx="401393" cy="692497"/>
          </a:xfrm>
          <a:prstGeom prst="rect">
            <a:avLst/>
          </a:prstGeom>
          <a:noFill/>
        </p:spPr>
        <p:txBody>
          <a:bodyPr wrap="non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nl-NL" sz="4050" b="1" i="0" u="none" strike="noStrike" kern="1200" cap="none" spc="0" normalizeH="0" baseline="0" noProof="0" dirty="0">
                <a:ln w="22225">
                  <a:solidFill>
                    <a:srgbClr val="F07F09"/>
                  </a:solidFill>
                  <a:prstDash val="solid"/>
                </a:ln>
                <a:solidFill>
                  <a:srgbClr val="F07F09"/>
                </a:solidFill>
                <a:effectLst/>
                <a:uLnTx/>
                <a:uFillTx/>
                <a:latin typeface="Calibri" panose="020F0502020204030204"/>
                <a:ea typeface="+mn-ea"/>
                <a:cs typeface="+mn-cs"/>
              </a:rPr>
              <a:t>2</a:t>
            </a:r>
          </a:p>
        </p:txBody>
      </p:sp>
      <p:sp>
        <p:nvSpPr>
          <p:cNvPr id="8" name="Rechthoek 7">
            <a:extLst>
              <a:ext uri="{FF2B5EF4-FFF2-40B4-BE49-F238E27FC236}">
                <a16:creationId xmlns:a16="http://schemas.microsoft.com/office/drawing/2014/main" id="{4823B01A-9567-4C2B-A3DE-1181C6C2411F}"/>
              </a:ext>
            </a:extLst>
          </p:cNvPr>
          <p:cNvSpPr/>
          <p:nvPr/>
        </p:nvSpPr>
        <p:spPr>
          <a:xfrm>
            <a:off x="7209797" y="3834601"/>
            <a:ext cx="401393" cy="692497"/>
          </a:xfrm>
          <a:prstGeom prst="rect">
            <a:avLst/>
          </a:prstGeom>
          <a:noFill/>
        </p:spPr>
        <p:txBody>
          <a:bodyPr wrap="non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nl-NL" sz="4050" b="1" i="0" u="none" strike="noStrike" kern="1200" cap="none" spc="0" normalizeH="0" baseline="0" noProof="0" dirty="0">
                <a:ln w="22225">
                  <a:solidFill>
                    <a:srgbClr val="F07F09"/>
                  </a:solidFill>
                  <a:prstDash val="solid"/>
                </a:ln>
                <a:solidFill>
                  <a:srgbClr val="F07F09"/>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93846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4D4F568-D45B-4486-9CD9-C37E49836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342" y="0"/>
            <a:ext cx="7946967" cy="50271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4126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sp>
        <p:nvSpPr>
          <p:cNvPr id="4" name="Title 1">
            <a:extLst>
              <a:ext uri="{FF2B5EF4-FFF2-40B4-BE49-F238E27FC236}">
                <a16:creationId xmlns:a16="http://schemas.microsoft.com/office/drawing/2014/main" id="{77DB1EBA-7B82-4F17-BB79-60C57B5BD1CE}"/>
              </a:ext>
            </a:extLst>
          </p:cNvPr>
          <p:cNvSpPr>
            <a:spLocks noGrp="1"/>
          </p:cNvSpPr>
          <p:nvPr>
            <p:ph type="title"/>
          </p:nvPr>
        </p:nvSpPr>
        <p:spPr>
          <a:xfrm>
            <a:off x="5168251" y="2114699"/>
            <a:ext cx="3284274" cy="914102"/>
          </a:xfrm>
        </p:spPr>
        <p:txBody>
          <a:bodyPr vert="horz" lIns="68580" tIns="34290" rIns="68580" bIns="34290" rtlCol="0" anchor="b">
            <a:normAutofit fontScale="90000"/>
          </a:bodyPr>
          <a:lstStyle/>
          <a:p>
            <a:r>
              <a:rPr lang="en-US" sz="6000" dirty="0">
                <a:solidFill>
                  <a:schemeClr val="tx1">
                    <a:lumMod val="85000"/>
                    <a:lumOff val="15000"/>
                  </a:schemeClr>
                </a:solidFill>
                <a:latin typeface="+mn-lt"/>
              </a:rPr>
              <a:t>REFLECTIE</a:t>
            </a:r>
          </a:p>
        </p:txBody>
      </p:sp>
    </p:spTree>
    <p:extLst>
      <p:ext uri="{BB962C8B-B14F-4D97-AF65-F5344CB8AC3E}">
        <p14:creationId xmlns:p14="http://schemas.microsoft.com/office/powerpoint/2010/main" val="44045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65D1-D843-438D-94FC-A4D8479EDC4C}"/>
              </a:ext>
            </a:extLst>
          </p:cNvPr>
          <p:cNvSpPr>
            <a:spLocks noGrp="1"/>
          </p:cNvSpPr>
          <p:nvPr>
            <p:ph type="ctrTitle"/>
          </p:nvPr>
        </p:nvSpPr>
        <p:spPr>
          <a:xfrm>
            <a:off x="803082" y="2180396"/>
            <a:ext cx="7720716" cy="782707"/>
          </a:xfrm>
        </p:spPr>
        <p:txBody>
          <a:bodyPr>
            <a:normAutofit fontScale="90000"/>
          </a:bodyPr>
          <a:lstStyle/>
          <a:p>
            <a:pPr algn="ctr"/>
            <a:r>
              <a:rPr lang="nl-NL" sz="4950" b="1" dirty="0"/>
              <a:t>Werkwijze in de bijeenkomsten</a:t>
            </a:r>
          </a:p>
        </p:txBody>
      </p:sp>
    </p:spTree>
    <p:extLst>
      <p:ext uri="{BB962C8B-B14F-4D97-AF65-F5344CB8AC3E}">
        <p14:creationId xmlns:p14="http://schemas.microsoft.com/office/powerpoint/2010/main" val="3919420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411E-6CC5-41CE-B2C8-80970B4E3B0F}"/>
              </a:ext>
            </a:extLst>
          </p:cNvPr>
          <p:cNvSpPr txBox="1">
            <a:spLocks/>
          </p:cNvSpPr>
          <p:nvPr/>
        </p:nvSpPr>
        <p:spPr>
          <a:xfrm>
            <a:off x="407205" y="2145293"/>
            <a:ext cx="2343947" cy="493478"/>
          </a:xfrm>
          <a:prstGeom prst="rect">
            <a:avLst/>
          </a:prstGeom>
        </p:spPr>
        <p:txBody>
          <a:bodyPr vert="horz" lIns="91440" tIns="45720" rIns="91440" bIns="45720" rtlCol="0" anchor="b">
            <a:normAutofit fontScale="5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b="1" dirty="0">
                <a:latin typeface="Calibri" panose="020F0502020204030204" pitchFamily="34" charset="0"/>
                <a:cs typeface="Calibri" panose="020F0502020204030204" pitchFamily="34" charset="0"/>
              </a:rPr>
              <a:t>Uitgangspunten</a:t>
            </a:r>
          </a:p>
        </p:txBody>
      </p:sp>
      <p:sp>
        <p:nvSpPr>
          <p:cNvPr id="3" name="Content Placeholder 4">
            <a:extLst>
              <a:ext uri="{FF2B5EF4-FFF2-40B4-BE49-F238E27FC236}">
                <a16:creationId xmlns:a16="http://schemas.microsoft.com/office/drawing/2014/main" id="{CC72A26F-F621-41BE-BB22-49D86B40F519}"/>
              </a:ext>
            </a:extLst>
          </p:cNvPr>
          <p:cNvSpPr txBox="1">
            <a:spLocks/>
          </p:cNvSpPr>
          <p:nvPr/>
        </p:nvSpPr>
        <p:spPr>
          <a:xfrm>
            <a:off x="3600450" y="548640"/>
            <a:ext cx="4869180" cy="41802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dirty="0"/>
              <a:t>Partnerschap tussen student, instituutsopleider en schoolopleider en/of werkplekbegeleider</a:t>
            </a:r>
          </a:p>
          <a:p>
            <a:pPr algn="l"/>
            <a:endParaRPr lang="nl-NL" dirty="0"/>
          </a:p>
          <a:p>
            <a:pPr algn="l"/>
            <a:r>
              <a:rPr lang="nl-NL" dirty="0"/>
              <a:t>Gezamenlijk verantwoordelijk en gezamenlijk eigenaar van het traject</a:t>
            </a:r>
          </a:p>
          <a:p>
            <a:pPr algn="l"/>
            <a:endParaRPr lang="nl-NL" dirty="0"/>
          </a:p>
          <a:p>
            <a:pPr algn="l"/>
            <a:r>
              <a:rPr lang="nl-NL" dirty="0"/>
              <a:t>Co-creatie – samen ontwerpen en ontwikkelen</a:t>
            </a:r>
          </a:p>
          <a:p>
            <a:pPr algn="l"/>
            <a:endParaRPr lang="nl-NL" dirty="0"/>
          </a:p>
          <a:p>
            <a:pPr algn="l"/>
            <a:r>
              <a:rPr lang="nl-NL" dirty="0"/>
              <a:t>Leren van de student staat centraal richting bepaald doel</a:t>
            </a:r>
          </a:p>
          <a:p>
            <a:pPr algn="l"/>
            <a:endParaRPr lang="nl-NL" dirty="0"/>
          </a:p>
          <a:p>
            <a:pPr algn="l"/>
            <a:r>
              <a:rPr lang="nl-NL" dirty="0"/>
              <a:t>Starten bij de leeruitkomst en de maat </a:t>
            </a:r>
          </a:p>
          <a:p>
            <a:endParaRPr lang="nl-NL" dirty="0">
              <a:latin typeface="+mj-lt"/>
            </a:endParaRPr>
          </a:p>
        </p:txBody>
      </p:sp>
    </p:spTree>
    <p:extLst>
      <p:ext uri="{BB962C8B-B14F-4D97-AF65-F5344CB8AC3E}">
        <p14:creationId xmlns:p14="http://schemas.microsoft.com/office/powerpoint/2010/main" val="283076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2FE5-CCE5-4BC5-9A59-C3B3D727A3A7}"/>
              </a:ext>
            </a:extLst>
          </p:cNvPr>
          <p:cNvSpPr txBox="1">
            <a:spLocks/>
          </p:cNvSpPr>
          <p:nvPr/>
        </p:nvSpPr>
        <p:spPr>
          <a:xfrm>
            <a:off x="629840" y="2185050"/>
            <a:ext cx="1633965" cy="45372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2500" b="1" dirty="0">
                <a:latin typeface="+mn-lt"/>
              </a:rPr>
              <a:t>Werkwijze</a:t>
            </a:r>
          </a:p>
        </p:txBody>
      </p:sp>
      <p:sp>
        <p:nvSpPr>
          <p:cNvPr id="3" name="Content Placeholder 4">
            <a:extLst>
              <a:ext uri="{FF2B5EF4-FFF2-40B4-BE49-F238E27FC236}">
                <a16:creationId xmlns:a16="http://schemas.microsoft.com/office/drawing/2014/main" id="{DE839985-07AF-4278-9247-300C4961C0DC}"/>
              </a:ext>
            </a:extLst>
          </p:cNvPr>
          <p:cNvSpPr txBox="1">
            <a:spLocks/>
          </p:cNvSpPr>
          <p:nvPr/>
        </p:nvSpPr>
        <p:spPr>
          <a:xfrm>
            <a:off x="3600450" y="548640"/>
            <a:ext cx="4869180" cy="4180263"/>
          </a:xfrm>
          <a:prstGeom prst="rect">
            <a:avLst/>
          </a:prstGeom>
        </p:spPr>
        <p:txBody>
          <a:bodyPr vert="horz" lIns="91440" tIns="45720" rIns="91440" bIns="45720" rtlCol="0">
            <a:normAutofit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nl-NL" dirty="0"/>
              <a:t>Werken aan een concreet onderdeel van het curriculum</a:t>
            </a:r>
          </a:p>
          <a:p>
            <a:pPr algn="l"/>
            <a:endParaRPr lang="nl-NL" dirty="0"/>
          </a:p>
          <a:p>
            <a:pPr algn="l"/>
            <a:r>
              <a:rPr lang="nl-NL" dirty="0"/>
              <a:t>Werken in de driehoek</a:t>
            </a:r>
          </a:p>
          <a:p>
            <a:pPr algn="l"/>
            <a:endParaRPr lang="nl-NL" dirty="0"/>
          </a:p>
          <a:p>
            <a:pPr algn="l"/>
            <a:r>
              <a:rPr lang="nl-NL" dirty="0"/>
              <a:t>Werken in de punten (studenten samen, schoolopleiders samen, etc.)</a:t>
            </a:r>
          </a:p>
          <a:p>
            <a:pPr algn="l"/>
            <a:endParaRPr lang="nl-NL" dirty="0"/>
          </a:p>
          <a:p>
            <a:pPr algn="l"/>
            <a:r>
              <a:rPr lang="nl-NL" dirty="0"/>
              <a:t>Bij gezamenlijke bespreking altijd starten met studenten</a:t>
            </a:r>
          </a:p>
          <a:p>
            <a:pPr algn="l"/>
            <a:endParaRPr lang="nl-NL" dirty="0"/>
          </a:p>
          <a:p>
            <a:pPr algn="l"/>
            <a:r>
              <a:rPr lang="nl-NL" dirty="0"/>
              <a:t>Bijeenkomsten voor theorie, gezamenlijke reflectie en opstarten activiteiten in driehoek, tussendoor als driehoek verder aan de slag</a:t>
            </a:r>
          </a:p>
          <a:p>
            <a:endParaRPr lang="nl-NL" dirty="0">
              <a:latin typeface="+mj-lt"/>
            </a:endParaRPr>
          </a:p>
        </p:txBody>
      </p:sp>
    </p:spTree>
    <p:extLst>
      <p:ext uri="{BB962C8B-B14F-4D97-AF65-F5344CB8AC3E}">
        <p14:creationId xmlns:p14="http://schemas.microsoft.com/office/powerpoint/2010/main" val="364453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4CC7-C201-421C-80D0-B6C11E72FFBA}"/>
              </a:ext>
            </a:extLst>
          </p:cNvPr>
          <p:cNvSpPr txBox="1">
            <a:spLocks/>
          </p:cNvSpPr>
          <p:nvPr/>
        </p:nvSpPr>
        <p:spPr>
          <a:xfrm>
            <a:off x="422799" y="1971675"/>
            <a:ext cx="2949178" cy="1200150"/>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sz="2500" b="1" dirty="0">
                <a:latin typeface="Calibri" panose="020F0502020204030204" pitchFamily="34" charset="0"/>
                <a:cs typeface="Calibri" panose="020F0502020204030204" pitchFamily="34" charset="0"/>
              </a:rPr>
              <a:t>Voorbereiding op bijeenkomst 2: </a:t>
            </a:r>
          </a:p>
          <a:p>
            <a:endParaRPr lang="nl-NL" sz="2500" b="1" dirty="0">
              <a:latin typeface="Calibri" panose="020F0502020204030204" pitchFamily="34" charset="0"/>
              <a:cs typeface="Calibri" panose="020F0502020204030204" pitchFamily="34" charset="0"/>
            </a:endParaRPr>
          </a:p>
          <a:p>
            <a:r>
              <a:rPr lang="nl-NL" sz="2500" b="1" dirty="0">
                <a:latin typeface="Calibri" panose="020F0502020204030204" pitchFamily="34" charset="0"/>
                <a:cs typeface="Calibri" panose="020F0502020204030204" pitchFamily="34" charset="0"/>
              </a:rPr>
              <a:t>De leeropbrengst</a:t>
            </a:r>
          </a:p>
        </p:txBody>
      </p:sp>
      <p:sp>
        <p:nvSpPr>
          <p:cNvPr id="3" name="Content Placeholder 2">
            <a:extLst>
              <a:ext uri="{FF2B5EF4-FFF2-40B4-BE49-F238E27FC236}">
                <a16:creationId xmlns:a16="http://schemas.microsoft.com/office/drawing/2014/main" id="{316D2A5B-1156-4D20-8C02-F3A8DF98809D}"/>
              </a:ext>
            </a:extLst>
          </p:cNvPr>
          <p:cNvSpPr txBox="1">
            <a:spLocks/>
          </p:cNvSpPr>
          <p:nvPr/>
        </p:nvSpPr>
        <p:spPr>
          <a:xfrm>
            <a:off x="4492101" y="708438"/>
            <a:ext cx="4229100" cy="394335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nl-NL" sz="1350" dirty="0">
                <a:latin typeface="+mj-lt"/>
              </a:rPr>
              <a:t> </a:t>
            </a:r>
          </a:p>
          <a:p>
            <a:pPr algn="l"/>
            <a:r>
              <a:rPr lang="nl-NL" sz="1350" dirty="0"/>
              <a:t>Driehoek met student, schoolopleider (en bij voorkeur ook werkplekbegeleider) en instituutsopleider bespreken het volgende met elkaar:</a:t>
            </a:r>
          </a:p>
          <a:p>
            <a:pPr algn="l"/>
            <a:endParaRPr lang="nl-NL" sz="1350" dirty="0"/>
          </a:p>
          <a:p>
            <a:pPr marL="514350" lvl="1" indent="-171450" algn="l">
              <a:buFont typeface="Arial" panose="020B0604020202020204" pitchFamily="34" charset="0"/>
              <a:buChar char="•"/>
            </a:pPr>
            <a:r>
              <a:rPr lang="nl-NL" sz="1200" dirty="0"/>
              <a:t>We werken gedurende de bijeenkomsten aan een concrete situatie.</a:t>
            </a:r>
          </a:p>
          <a:p>
            <a:pPr marL="514350" lvl="1" indent="-171450" algn="l">
              <a:buFont typeface="Arial" panose="020B0604020202020204" pitchFamily="34" charset="0"/>
              <a:buChar char="•"/>
            </a:pPr>
            <a:r>
              <a:rPr lang="nl-NL" sz="1200" dirty="0"/>
              <a:t>Maak in jullie driehoek de keuze welk taakgebied (i.e. beroepstaak, leerkrachtcompetentie, leeruitkomst) centraal gaat staan; dat kan dus een taakgebied zijn dat de komende periode op de opleiding centraal staat, maar kan ook een specifieke leervraag van de student zijn.</a:t>
            </a:r>
          </a:p>
          <a:p>
            <a:pPr marL="514350" lvl="1" indent="-171450" algn="l">
              <a:buFont typeface="Arial" panose="020B0604020202020204" pitchFamily="34" charset="0"/>
              <a:buChar char="•"/>
            </a:pPr>
            <a:r>
              <a:rPr lang="nl-NL" sz="1200" dirty="0"/>
              <a:t>Beschrijf samen kernachtig dit taakgebied en de leeruitkomst waar je in het netwerk aan gaat werken of neem de beschrijving van het taakgebied mee naar de bijeenkomst.</a:t>
            </a:r>
          </a:p>
        </p:txBody>
      </p:sp>
    </p:spTree>
    <p:extLst>
      <p:ext uri="{BB962C8B-B14F-4D97-AF65-F5344CB8AC3E}">
        <p14:creationId xmlns:p14="http://schemas.microsoft.com/office/powerpoint/2010/main" val="1688088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2355D5-51B5-4F10-9B3B-3ECA2D409ECA}"/>
              </a:ext>
            </a:extLst>
          </p:cNvPr>
          <p:cNvPicPr>
            <a:picLocks noChangeAspect="1"/>
          </p:cNvPicPr>
          <p:nvPr/>
        </p:nvPicPr>
        <p:blipFill rotWithShape="1">
          <a:blip r:embed="rId4"/>
          <a:srcRect l="3732" r="7381" b="2"/>
          <a:stretch/>
        </p:blipFill>
        <p:spPr>
          <a:xfrm>
            <a:off x="346249" y="10"/>
            <a:ext cx="4571980" cy="5143490"/>
          </a:xfrm>
          <a:prstGeom prst="rect">
            <a:avLst/>
          </a:prstGeom>
          <a:effectLst>
            <a:outerShdw blurRad="50800" dist="38100" dir="5400000" algn="t" rotWithShape="0">
              <a:prstClr val="black">
                <a:alpha val="40000"/>
              </a:prstClr>
            </a:outerShdw>
          </a:effectLst>
        </p:spPr>
      </p:pic>
      <p:sp>
        <p:nvSpPr>
          <p:cNvPr id="3" name="Titel 1">
            <a:extLst>
              <a:ext uri="{FF2B5EF4-FFF2-40B4-BE49-F238E27FC236}">
                <a16:creationId xmlns:a16="http://schemas.microsoft.com/office/drawing/2014/main" id="{E09BD891-CDB1-4100-9D11-54476E25CA80}"/>
              </a:ext>
            </a:extLst>
          </p:cNvPr>
          <p:cNvSpPr txBox="1">
            <a:spLocks/>
          </p:cNvSpPr>
          <p:nvPr/>
        </p:nvSpPr>
        <p:spPr>
          <a:xfrm>
            <a:off x="5047500" y="2130640"/>
            <a:ext cx="3609804" cy="111319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400"/>
            <a:r>
              <a:rPr lang="nl-NL" sz="7000" spc="-50" dirty="0">
                <a:latin typeface="+mn-lt"/>
              </a:rPr>
              <a:t>Succes</a:t>
            </a:r>
            <a:r>
              <a:rPr lang="en-US" sz="7000" spc="-50" dirty="0">
                <a:latin typeface="+mn-lt"/>
              </a:rPr>
              <a:t>!</a:t>
            </a:r>
          </a:p>
        </p:txBody>
      </p:sp>
    </p:spTree>
    <p:extLst>
      <p:ext uri="{BB962C8B-B14F-4D97-AF65-F5344CB8AC3E}">
        <p14:creationId xmlns:p14="http://schemas.microsoft.com/office/powerpoint/2010/main" val="250770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CE87-A3FA-44AC-9D95-83D3A41513F9}"/>
              </a:ext>
            </a:extLst>
          </p:cNvPr>
          <p:cNvSpPr>
            <a:spLocks noGrp="1"/>
          </p:cNvSpPr>
          <p:nvPr>
            <p:ph type="ctrTitle"/>
          </p:nvPr>
        </p:nvSpPr>
        <p:spPr>
          <a:xfrm>
            <a:off x="1143000" y="781050"/>
            <a:ext cx="6858000" cy="1790700"/>
          </a:xfrm>
        </p:spPr>
        <p:txBody>
          <a:bodyPr>
            <a:normAutofit/>
          </a:bodyPr>
          <a:lstStyle/>
          <a:p>
            <a:pPr algn="ctr"/>
            <a:r>
              <a:rPr lang="nl-NL" sz="4950" b="1" dirty="0">
                <a:latin typeface="+mn-lt"/>
              </a:rPr>
              <a:t>Een samenhangend curriculum als uitdaging</a:t>
            </a:r>
          </a:p>
        </p:txBody>
      </p:sp>
      <p:sp>
        <p:nvSpPr>
          <p:cNvPr id="3" name="Subtitle 2">
            <a:extLst>
              <a:ext uri="{FF2B5EF4-FFF2-40B4-BE49-F238E27FC236}">
                <a16:creationId xmlns:a16="http://schemas.microsoft.com/office/drawing/2014/main" id="{87961F5A-4057-493D-AB1D-2ADC00A1816E}"/>
              </a:ext>
            </a:extLst>
          </p:cNvPr>
          <p:cNvSpPr>
            <a:spLocks noGrp="1"/>
          </p:cNvSpPr>
          <p:nvPr>
            <p:ph type="subTitle" idx="1"/>
          </p:nvPr>
        </p:nvSpPr>
        <p:spPr>
          <a:xfrm>
            <a:off x="1143000" y="2731418"/>
            <a:ext cx="6858000" cy="369591"/>
          </a:xfrm>
        </p:spPr>
        <p:txBody>
          <a:bodyPr/>
          <a:lstStyle/>
          <a:p>
            <a:r>
              <a:rPr lang="nl-NL" i="1" dirty="0"/>
              <a:t>Bijeenkomst 1 </a:t>
            </a:r>
          </a:p>
        </p:txBody>
      </p:sp>
    </p:spTree>
    <p:extLst>
      <p:ext uri="{BB962C8B-B14F-4D97-AF65-F5344CB8AC3E}">
        <p14:creationId xmlns:p14="http://schemas.microsoft.com/office/powerpoint/2010/main" val="93469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2460516-3BC0-4C70-915B-E3EA6C3FA181}"/>
              </a:ext>
            </a:extLst>
          </p:cNvPr>
          <p:cNvPicPr>
            <a:picLocks noChangeAspect="1"/>
          </p:cNvPicPr>
          <p:nvPr/>
        </p:nvPicPr>
        <p:blipFill>
          <a:blip r:embed="rId3"/>
          <a:stretch>
            <a:fillRect/>
          </a:stretch>
        </p:blipFill>
        <p:spPr>
          <a:xfrm>
            <a:off x="342900" y="1207114"/>
            <a:ext cx="3133585" cy="2531696"/>
          </a:xfrm>
          <a:prstGeom prst="rect">
            <a:avLst/>
          </a:prstGeom>
        </p:spPr>
      </p:pic>
      <p:sp>
        <p:nvSpPr>
          <p:cNvPr id="8" name="Content Placeholder 2">
            <a:extLst>
              <a:ext uri="{FF2B5EF4-FFF2-40B4-BE49-F238E27FC236}">
                <a16:creationId xmlns:a16="http://schemas.microsoft.com/office/drawing/2014/main" id="{5A132599-A04E-4355-908B-16E3C7A84424}"/>
              </a:ext>
            </a:extLst>
          </p:cNvPr>
          <p:cNvSpPr txBox="1">
            <a:spLocks/>
          </p:cNvSpPr>
          <p:nvPr/>
        </p:nvSpPr>
        <p:spPr>
          <a:xfrm>
            <a:off x="3731076" y="1649185"/>
            <a:ext cx="4931230" cy="275263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nl-NL" sz="1700" dirty="0"/>
              <a:t>Welkom, Kennismaking en Introductie</a:t>
            </a:r>
          </a:p>
          <a:p>
            <a:pPr marL="285750" indent="-285750" algn="l">
              <a:buFont typeface="Arial" panose="020B0604020202020204" pitchFamily="34" charset="0"/>
              <a:buChar char="•"/>
            </a:pPr>
            <a:r>
              <a:rPr lang="nl-NL" sz="1700" dirty="0"/>
              <a:t>Theoretisch achtergronden: De Uitdaging</a:t>
            </a:r>
          </a:p>
          <a:p>
            <a:pPr marL="285750" indent="-285750" algn="l">
              <a:buFont typeface="Arial" panose="020B0604020202020204" pitchFamily="34" charset="0"/>
              <a:buChar char="•"/>
            </a:pPr>
            <a:r>
              <a:rPr lang="nl-NL" sz="1700" dirty="0"/>
              <a:t>Oefening: </a:t>
            </a:r>
            <a:r>
              <a:rPr lang="nl-NL" i="1" dirty="0">
                <a:hlinkClick r:id="rId4"/>
              </a:rPr>
              <a:t>Werken aan De Uitdaging: een samenhangend curriculum</a:t>
            </a:r>
            <a:endParaRPr lang="nl-NL" i="1" dirty="0"/>
          </a:p>
          <a:p>
            <a:pPr marL="285750" indent="-285750" algn="l">
              <a:buFont typeface="Arial" panose="020B0604020202020204" pitchFamily="34" charset="0"/>
              <a:buChar char="•"/>
            </a:pPr>
            <a:r>
              <a:rPr lang="nl-NL" sz="1700" dirty="0"/>
              <a:t>De werkwijze in de bijeenkomsten</a:t>
            </a:r>
          </a:p>
          <a:p>
            <a:pPr marL="285750" indent="-285750" algn="l">
              <a:buFont typeface="Arial" panose="020B0604020202020204" pitchFamily="34" charset="0"/>
              <a:buChar char="•"/>
            </a:pPr>
            <a:r>
              <a:rPr lang="nl-NL" sz="1700" dirty="0"/>
              <a:t>Huiswerk</a:t>
            </a:r>
          </a:p>
          <a:p>
            <a:pPr marL="285750" indent="-285750" algn="l">
              <a:buFont typeface="Arial" panose="020B0604020202020204" pitchFamily="34" charset="0"/>
              <a:buChar char="•"/>
            </a:pPr>
            <a:r>
              <a:rPr lang="nl-NL" sz="1700" dirty="0"/>
              <a:t>Plenaire terugblik, vooruitblik en afronding</a:t>
            </a:r>
          </a:p>
        </p:txBody>
      </p:sp>
      <p:sp>
        <p:nvSpPr>
          <p:cNvPr id="9" name="Title 1">
            <a:extLst>
              <a:ext uri="{FF2B5EF4-FFF2-40B4-BE49-F238E27FC236}">
                <a16:creationId xmlns:a16="http://schemas.microsoft.com/office/drawing/2014/main" id="{9D824906-B271-492D-A2A6-59C75CA4666F}"/>
              </a:ext>
            </a:extLst>
          </p:cNvPr>
          <p:cNvSpPr txBox="1">
            <a:spLocks/>
          </p:cNvSpPr>
          <p:nvPr/>
        </p:nvSpPr>
        <p:spPr>
          <a:xfrm>
            <a:off x="3011070" y="606507"/>
            <a:ext cx="4931229" cy="728521"/>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dirty="0">
                <a:latin typeface="+mn-lt"/>
              </a:rPr>
              <a:t>Bijeenkomst</a:t>
            </a:r>
            <a:r>
              <a:rPr lang="en-US" dirty="0">
                <a:latin typeface="+mn-lt"/>
              </a:rPr>
              <a:t> 1</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0D24-8626-4FD0-B5A7-610D00751F5F}"/>
              </a:ext>
            </a:extLst>
          </p:cNvPr>
          <p:cNvSpPr>
            <a:spLocks noGrp="1"/>
          </p:cNvSpPr>
          <p:nvPr>
            <p:ph type="ctrTitle"/>
          </p:nvPr>
        </p:nvSpPr>
        <p:spPr>
          <a:xfrm>
            <a:off x="510466" y="2185763"/>
            <a:ext cx="8123068" cy="782707"/>
          </a:xfrm>
        </p:spPr>
        <p:txBody>
          <a:bodyPr>
            <a:noAutofit/>
          </a:bodyPr>
          <a:lstStyle/>
          <a:p>
            <a:pPr algn="ctr"/>
            <a:r>
              <a:rPr lang="nl-NL" sz="4950" b="1" dirty="0">
                <a:latin typeface="+mn-lt"/>
              </a:rPr>
              <a:t>Theoretische achtergronden</a:t>
            </a:r>
          </a:p>
        </p:txBody>
      </p:sp>
    </p:spTree>
    <p:extLst>
      <p:ext uri="{BB962C8B-B14F-4D97-AF65-F5344CB8AC3E}">
        <p14:creationId xmlns:p14="http://schemas.microsoft.com/office/powerpoint/2010/main" val="146115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kaart&#10;&#10;Automatisch gegenereerde beschrijving">
            <a:extLst>
              <a:ext uri="{FF2B5EF4-FFF2-40B4-BE49-F238E27FC236}">
                <a16:creationId xmlns:a16="http://schemas.microsoft.com/office/drawing/2014/main" id="{00C5F159-A18B-4E58-8DA5-264093A81AE7}"/>
              </a:ext>
            </a:extLst>
          </p:cNvPr>
          <p:cNvPicPr>
            <a:picLocks noChangeAspect="1"/>
          </p:cNvPicPr>
          <p:nvPr/>
        </p:nvPicPr>
        <p:blipFill>
          <a:blip r:embed="rId4"/>
          <a:stretch>
            <a:fillRect/>
          </a:stretch>
        </p:blipFill>
        <p:spPr>
          <a:xfrm>
            <a:off x="5079372" y="222636"/>
            <a:ext cx="3890414" cy="2787162"/>
          </a:xfrm>
          <a:prstGeom prst="rect">
            <a:avLst/>
          </a:prstGeom>
          <a:effectLst>
            <a:outerShdw blurRad="50800" dist="38100" dir="5400000" algn="t" rotWithShape="0">
              <a:prstClr val="black">
                <a:alpha val="40000"/>
              </a:prstClr>
            </a:outerShdw>
          </a:effectLst>
        </p:spPr>
      </p:pic>
      <p:pic>
        <p:nvPicPr>
          <p:cNvPr id="3" name="Afbeelding 2">
            <a:extLst>
              <a:ext uri="{FF2B5EF4-FFF2-40B4-BE49-F238E27FC236}">
                <a16:creationId xmlns:a16="http://schemas.microsoft.com/office/drawing/2014/main" id="{6C4CECAF-75CF-4DC7-83DC-656ECA534ADA}"/>
              </a:ext>
            </a:extLst>
          </p:cNvPr>
          <p:cNvPicPr>
            <a:picLocks noChangeAspect="1"/>
          </p:cNvPicPr>
          <p:nvPr/>
        </p:nvPicPr>
        <p:blipFill>
          <a:blip r:embed="rId5"/>
          <a:stretch>
            <a:fillRect/>
          </a:stretch>
        </p:blipFill>
        <p:spPr>
          <a:xfrm>
            <a:off x="2395868" y="2216000"/>
            <a:ext cx="3391074" cy="2927500"/>
          </a:xfrm>
          <a:prstGeom prst="rect">
            <a:avLst/>
          </a:prstGeom>
          <a:effectLst>
            <a:outerShdw blurRad="63500" sx="102000" sy="102000" algn="ctr" rotWithShape="0">
              <a:prstClr val="black">
                <a:alpha val="40000"/>
              </a:prstClr>
            </a:outerShdw>
          </a:effectLst>
        </p:spPr>
      </p:pic>
      <p:sp>
        <p:nvSpPr>
          <p:cNvPr id="5" name="Title 1">
            <a:extLst>
              <a:ext uri="{FF2B5EF4-FFF2-40B4-BE49-F238E27FC236}">
                <a16:creationId xmlns:a16="http://schemas.microsoft.com/office/drawing/2014/main" id="{E83F3279-D8FF-49CB-BC26-8A1247F53573}"/>
              </a:ext>
            </a:extLst>
          </p:cNvPr>
          <p:cNvSpPr txBox="1">
            <a:spLocks/>
          </p:cNvSpPr>
          <p:nvPr/>
        </p:nvSpPr>
        <p:spPr>
          <a:xfrm>
            <a:off x="174214" y="310101"/>
            <a:ext cx="4014415" cy="630804"/>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dirty="0">
                <a:latin typeface="+mn-lt"/>
              </a:rPr>
              <a:t>Centrale </a:t>
            </a:r>
            <a:r>
              <a:rPr lang="nl-NL" dirty="0">
                <a:latin typeface="+mn-lt"/>
              </a:rPr>
              <a:t>begrippen</a:t>
            </a:r>
          </a:p>
        </p:txBody>
      </p:sp>
      <p:sp>
        <p:nvSpPr>
          <p:cNvPr id="6" name="Text Placeholder 3">
            <a:extLst>
              <a:ext uri="{FF2B5EF4-FFF2-40B4-BE49-F238E27FC236}">
                <a16:creationId xmlns:a16="http://schemas.microsoft.com/office/drawing/2014/main" id="{8F17AE53-EE97-49CB-9588-89F42A5207D6}"/>
              </a:ext>
            </a:extLst>
          </p:cNvPr>
          <p:cNvSpPr txBox="1">
            <a:spLocks/>
          </p:cNvSpPr>
          <p:nvPr/>
        </p:nvSpPr>
        <p:spPr>
          <a:xfrm>
            <a:off x="254851" y="1088375"/>
            <a:ext cx="3299381" cy="206058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nl-NL" sz="2000" dirty="0"/>
              <a:t>Partnerschap</a:t>
            </a:r>
          </a:p>
          <a:p>
            <a:pPr marL="0" indent="0">
              <a:spcBef>
                <a:spcPts val="600"/>
              </a:spcBef>
              <a:buNone/>
            </a:pPr>
            <a:r>
              <a:rPr lang="nl-NL" sz="2000" dirty="0"/>
              <a:t>‘Gouden driehoek’</a:t>
            </a:r>
          </a:p>
          <a:p>
            <a:pPr marL="0" indent="0">
              <a:spcBef>
                <a:spcPts val="600"/>
              </a:spcBef>
              <a:buNone/>
            </a:pPr>
            <a:r>
              <a:rPr lang="nl-NL" sz="2000" dirty="0"/>
              <a:t>Leren op de werkplek</a:t>
            </a:r>
          </a:p>
          <a:p>
            <a:pPr marL="0" indent="0">
              <a:spcBef>
                <a:spcPts val="600"/>
              </a:spcBef>
              <a:buNone/>
            </a:pPr>
            <a:r>
              <a:rPr lang="nl-NL" sz="2000" dirty="0"/>
              <a:t>Opleiden (op de werkplek)</a:t>
            </a:r>
          </a:p>
          <a:p>
            <a:pPr marL="0" indent="0">
              <a:spcBef>
                <a:spcPts val="600"/>
              </a:spcBef>
              <a:buNone/>
            </a:pPr>
            <a:r>
              <a:rPr lang="nl-NL" sz="2000" dirty="0"/>
              <a:t>Curriculum</a:t>
            </a:r>
          </a:p>
        </p:txBody>
      </p:sp>
    </p:spTree>
    <p:extLst>
      <p:ext uri="{BB962C8B-B14F-4D97-AF65-F5344CB8AC3E}">
        <p14:creationId xmlns:p14="http://schemas.microsoft.com/office/powerpoint/2010/main" val="371393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B39E-95F0-4FD2-A4C2-B4DF435EE389}"/>
              </a:ext>
            </a:extLst>
          </p:cNvPr>
          <p:cNvSpPr txBox="1">
            <a:spLocks/>
          </p:cNvSpPr>
          <p:nvPr/>
        </p:nvSpPr>
        <p:spPr>
          <a:xfrm>
            <a:off x="628650" y="273844"/>
            <a:ext cx="7886700" cy="99417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nl-NL" b="1" dirty="0">
                <a:latin typeface="+mn-lt"/>
              </a:rPr>
              <a:t>Werkplekleren</a:t>
            </a:r>
          </a:p>
        </p:txBody>
      </p:sp>
      <p:sp>
        <p:nvSpPr>
          <p:cNvPr id="3" name="Content Placeholder 2">
            <a:extLst>
              <a:ext uri="{FF2B5EF4-FFF2-40B4-BE49-F238E27FC236}">
                <a16:creationId xmlns:a16="http://schemas.microsoft.com/office/drawing/2014/main" id="{2BF84223-A6B4-4076-B76D-AC4D10984515}"/>
              </a:ext>
            </a:extLst>
          </p:cNvPr>
          <p:cNvSpPr txBox="1">
            <a:spLocks/>
          </p:cNvSpPr>
          <p:nvPr/>
        </p:nvSpPr>
        <p:spPr>
          <a:xfrm>
            <a:off x="822960" y="1516185"/>
            <a:ext cx="7543800" cy="301752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57175" indent="-257175">
              <a:lnSpc>
                <a:spcPct val="100000"/>
              </a:lnSpc>
              <a:spcBef>
                <a:spcPct val="20000"/>
              </a:spcBef>
              <a:defRPr/>
            </a:pPr>
            <a:r>
              <a:rPr lang="nl-NL" dirty="0">
                <a:solidFill>
                  <a:schemeClr val="tx2">
                    <a:lumMod val="50000"/>
                  </a:schemeClr>
                </a:solidFill>
              </a:rPr>
              <a:t>“op ervaring gebaseerd leren, een actief, constructief en grotendeels zelfgestuurd proces, dat plaats vindt in de </a:t>
            </a:r>
            <a:r>
              <a:rPr lang="nl-NL" u="sng" dirty="0">
                <a:solidFill>
                  <a:schemeClr val="tx2">
                    <a:lumMod val="50000"/>
                  </a:schemeClr>
                </a:solidFill>
              </a:rPr>
              <a:t>reële arbeidssituatie als leeromgeving, met de werkelijke problemen uit de (toekomstige) arbeidspraktijk als leerobject</a:t>
            </a:r>
            <a:r>
              <a:rPr lang="nl-NL" dirty="0">
                <a:solidFill>
                  <a:schemeClr val="tx2">
                    <a:lumMod val="50000"/>
                  </a:schemeClr>
                </a:solidFill>
              </a:rPr>
              <a:t>” (Onstenk, 1997)</a:t>
            </a:r>
          </a:p>
          <a:p>
            <a:pPr marL="257175" indent="-257175">
              <a:lnSpc>
                <a:spcPct val="100000"/>
              </a:lnSpc>
              <a:spcBef>
                <a:spcPct val="20000"/>
              </a:spcBef>
              <a:defRPr/>
            </a:pPr>
            <a:endParaRPr lang="nl-NL" dirty="0">
              <a:solidFill>
                <a:schemeClr val="tx2">
                  <a:lumMod val="50000"/>
                </a:schemeClr>
              </a:solidFill>
            </a:endParaRPr>
          </a:p>
          <a:p>
            <a:pPr marL="257175" indent="-257175">
              <a:lnSpc>
                <a:spcPct val="100000"/>
              </a:lnSpc>
              <a:spcBef>
                <a:spcPct val="20000"/>
              </a:spcBef>
              <a:defRPr/>
            </a:pPr>
            <a:r>
              <a:rPr lang="nl-NL" dirty="0">
                <a:solidFill>
                  <a:schemeClr val="tx2">
                    <a:lumMod val="50000"/>
                  </a:schemeClr>
                </a:solidFill>
              </a:rPr>
              <a:t>“als een veelvormig, beïnvloedbaar, individueel en sociaal ontwikkelingsproces (…) door </a:t>
            </a:r>
            <a:r>
              <a:rPr lang="nl-NL" u="sng" dirty="0">
                <a:solidFill>
                  <a:schemeClr val="tx2">
                    <a:lumMod val="50000"/>
                  </a:schemeClr>
                </a:solidFill>
              </a:rPr>
              <a:t>participatie in werkprocessen </a:t>
            </a:r>
            <a:r>
              <a:rPr lang="nl-NL" dirty="0">
                <a:solidFill>
                  <a:schemeClr val="tx2">
                    <a:lumMod val="50000"/>
                  </a:schemeClr>
                </a:solidFill>
              </a:rPr>
              <a:t>en heeft als doel werksituaties te leren begrijpen, hanteren en beïnvloeden” (Blokhuis, 2006) </a:t>
            </a:r>
          </a:p>
          <a:p>
            <a:endParaRPr lang="nl-NL" dirty="0">
              <a:latin typeface="+mj-lt"/>
            </a:endParaRPr>
          </a:p>
          <a:p>
            <a:endParaRPr lang="nl-NL" dirty="0">
              <a:latin typeface="+mj-lt"/>
            </a:endParaRPr>
          </a:p>
        </p:txBody>
      </p:sp>
      <p:sp>
        <p:nvSpPr>
          <p:cNvPr id="4" name="Text Placeholder 2">
            <a:extLst>
              <a:ext uri="{FF2B5EF4-FFF2-40B4-BE49-F238E27FC236}">
                <a16:creationId xmlns:a16="http://schemas.microsoft.com/office/drawing/2014/main" id="{6773E24B-036D-48EA-B6DE-21886341555B}"/>
              </a:ext>
            </a:extLst>
          </p:cNvPr>
          <p:cNvSpPr txBox="1">
            <a:spLocks/>
          </p:cNvSpPr>
          <p:nvPr/>
        </p:nvSpPr>
        <p:spPr>
          <a:xfrm rot="21111530">
            <a:off x="3828589" y="4137141"/>
            <a:ext cx="4241993" cy="552212"/>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buClr>
                <a:srgbClr val="F07F09"/>
              </a:buClr>
            </a:pPr>
            <a:r>
              <a:rPr lang="nl-NL" sz="2550" dirty="0">
                <a:solidFill>
                  <a:prstClr val="black">
                    <a:lumMod val="75000"/>
                    <a:lumOff val="25000"/>
                  </a:prstClr>
                </a:solidFill>
                <a:latin typeface="Calibri" panose="020F0502020204030204"/>
              </a:rPr>
              <a:t>Leren van in en door het werk!</a:t>
            </a:r>
          </a:p>
        </p:txBody>
      </p:sp>
    </p:spTree>
    <p:extLst>
      <p:ext uri="{BB962C8B-B14F-4D97-AF65-F5344CB8AC3E}">
        <p14:creationId xmlns:p14="http://schemas.microsoft.com/office/powerpoint/2010/main" val="25821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8AF6341-05BE-4C8D-B88D-8C19258365F5}"/>
              </a:ext>
            </a:extLst>
          </p:cNvPr>
          <p:cNvPicPr>
            <a:picLocks noGrp="1" noChangeAspect="1"/>
          </p:cNvPicPr>
          <p:nvPr>
            <p:ph idx="1"/>
          </p:nvPr>
        </p:nvPicPr>
        <p:blipFill>
          <a:blip r:embed="rId3"/>
          <a:stretch>
            <a:fillRect/>
          </a:stretch>
        </p:blipFill>
        <p:spPr>
          <a:xfrm>
            <a:off x="5223" y="0"/>
            <a:ext cx="9138777" cy="5143500"/>
          </a:xfrm>
        </p:spPr>
      </p:pic>
      <p:pic>
        <p:nvPicPr>
          <p:cNvPr id="3" name="Afbeelding 2" descr="Afbeelding met tekst, vectorafbeeldingen&#10;&#10;Automatisch gegenereerde beschrijving">
            <a:extLst>
              <a:ext uri="{FF2B5EF4-FFF2-40B4-BE49-F238E27FC236}">
                <a16:creationId xmlns:a16="http://schemas.microsoft.com/office/drawing/2014/main" id="{983122DF-E0A7-425C-9A09-4345D3354BC2}"/>
              </a:ext>
            </a:extLst>
          </p:cNvPr>
          <p:cNvPicPr>
            <a:picLocks noChangeAspect="1"/>
          </p:cNvPicPr>
          <p:nvPr/>
        </p:nvPicPr>
        <p:blipFill>
          <a:blip r:embed="rId4"/>
          <a:stretch>
            <a:fillRect/>
          </a:stretch>
        </p:blipFill>
        <p:spPr>
          <a:xfrm>
            <a:off x="181163" y="1096397"/>
            <a:ext cx="4110351" cy="2950706"/>
          </a:xfrm>
          <a:prstGeom prst="rect">
            <a:avLst/>
          </a:prstGeom>
        </p:spPr>
      </p:pic>
      <p:sp>
        <p:nvSpPr>
          <p:cNvPr id="4" name="Tijdelijke aanduiding voor inhoud 3">
            <a:extLst>
              <a:ext uri="{FF2B5EF4-FFF2-40B4-BE49-F238E27FC236}">
                <a16:creationId xmlns:a16="http://schemas.microsoft.com/office/drawing/2014/main" id="{6091DFDD-C9AA-448F-ABED-E3CFB1EC3747}"/>
              </a:ext>
            </a:extLst>
          </p:cNvPr>
          <p:cNvSpPr txBox="1">
            <a:spLocks/>
          </p:cNvSpPr>
          <p:nvPr/>
        </p:nvSpPr>
        <p:spPr>
          <a:xfrm>
            <a:off x="4659465" y="851021"/>
            <a:ext cx="4116584" cy="396624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buClr>
                <a:srgbClr val="F07F09"/>
              </a:buClr>
            </a:pPr>
            <a:r>
              <a:rPr lang="nl-NL" sz="1650" dirty="0">
                <a:solidFill>
                  <a:schemeClr val="tx1"/>
                </a:solidFill>
                <a:latin typeface="Calibri" panose="020F0502020204030204"/>
              </a:rPr>
              <a:t>Werkplekleren is een complex proces; werken en leren vervlochten</a:t>
            </a:r>
          </a:p>
          <a:p>
            <a:pPr marL="68580" indent="-68580" defTabSz="685800">
              <a:spcBef>
                <a:spcPts val="900"/>
              </a:spcBef>
              <a:spcAft>
                <a:spcPts val="150"/>
              </a:spcAft>
              <a:buClr>
                <a:srgbClr val="F07F09"/>
              </a:buClr>
            </a:pPr>
            <a:endParaRPr lang="nl-NL" sz="1650" dirty="0">
              <a:solidFill>
                <a:schemeClr val="tx1"/>
              </a:solidFill>
              <a:latin typeface="Calibri" panose="020F0502020204030204"/>
            </a:endParaRPr>
          </a:p>
          <a:p>
            <a:pPr marL="68580" indent="-68580" defTabSz="685800">
              <a:spcBef>
                <a:spcPts val="900"/>
              </a:spcBef>
              <a:spcAft>
                <a:spcPts val="150"/>
              </a:spcAft>
              <a:buClr>
                <a:srgbClr val="F07F09"/>
              </a:buClr>
            </a:pPr>
            <a:r>
              <a:rPr lang="nl-NL" sz="1650" dirty="0">
                <a:solidFill>
                  <a:schemeClr val="tx1"/>
                </a:solidFill>
                <a:latin typeface="Calibri" panose="020F0502020204030204"/>
              </a:rPr>
              <a:t>De werkplek is een complexe leeromgeving; routines en tacit knowledge</a:t>
            </a:r>
          </a:p>
          <a:p>
            <a:pPr marL="68580" indent="-68580" defTabSz="685800">
              <a:spcBef>
                <a:spcPts val="900"/>
              </a:spcBef>
              <a:spcAft>
                <a:spcPts val="150"/>
              </a:spcAft>
              <a:buClr>
                <a:srgbClr val="F07F09"/>
              </a:buClr>
            </a:pPr>
            <a:endParaRPr lang="nl-NL" sz="1650" dirty="0">
              <a:solidFill>
                <a:schemeClr val="tx1"/>
              </a:solidFill>
              <a:latin typeface="Calibri" panose="020F0502020204030204"/>
            </a:endParaRPr>
          </a:p>
          <a:p>
            <a:pPr marL="68580" indent="-68580" defTabSz="685800">
              <a:spcBef>
                <a:spcPts val="900"/>
              </a:spcBef>
              <a:spcAft>
                <a:spcPts val="150"/>
              </a:spcAft>
              <a:buClr>
                <a:srgbClr val="F07F09"/>
              </a:buClr>
            </a:pPr>
            <a:r>
              <a:rPr lang="nl-NL" sz="1650" dirty="0">
                <a:solidFill>
                  <a:schemeClr val="tx1"/>
                </a:solidFill>
                <a:latin typeface="Calibri" panose="020F0502020204030204"/>
              </a:rPr>
              <a:t>(Werkplek)leren is een persoonsgebonden proces</a:t>
            </a:r>
          </a:p>
          <a:p>
            <a:pPr marL="68580" indent="-68580" defTabSz="685800">
              <a:spcBef>
                <a:spcPts val="900"/>
              </a:spcBef>
              <a:spcAft>
                <a:spcPts val="150"/>
              </a:spcAft>
              <a:buClr>
                <a:srgbClr val="F07F09"/>
              </a:buClr>
            </a:pPr>
            <a:endParaRPr lang="nl-NL" sz="1650" dirty="0">
              <a:solidFill>
                <a:schemeClr val="tx1"/>
              </a:solidFill>
              <a:latin typeface="Calibri" panose="020F0502020204030204"/>
            </a:endParaRPr>
          </a:p>
          <a:p>
            <a:pPr marL="68580" indent="-68580" defTabSz="685800">
              <a:spcBef>
                <a:spcPts val="900"/>
              </a:spcBef>
              <a:spcAft>
                <a:spcPts val="150"/>
              </a:spcAft>
              <a:buClr>
                <a:srgbClr val="F07F09"/>
              </a:buClr>
            </a:pPr>
            <a:r>
              <a:rPr lang="nl-NL" sz="1650" dirty="0">
                <a:solidFill>
                  <a:schemeClr val="tx1"/>
                </a:solidFill>
                <a:latin typeface="Calibri" panose="020F0502020204030204"/>
              </a:rPr>
              <a:t>(Werkplek)leren is een situatie gebonden proces</a:t>
            </a:r>
          </a:p>
          <a:p>
            <a:pPr marL="68580" indent="-68580" defTabSz="685800">
              <a:spcBef>
                <a:spcPts val="900"/>
              </a:spcBef>
              <a:spcAft>
                <a:spcPts val="150"/>
              </a:spcAft>
              <a:buClr>
                <a:srgbClr val="F07F09"/>
              </a:buClr>
            </a:pPr>
            <a:endParaRPr lang="nl-NL" sz="1650"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13326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descr="Afbeelding met kaart&#10;&#10;Automatisch gegenereerde beschrijving">
            <a:extLst>
              <a:ext uri="{FF2B5EF4-FFF2-40B4-BE49-F238E27FC236}">
                <a16:creationId xmlns:a16="http://schemas.microsoft.com/office/drawing/2014/main" id="{C64016A6-E63C-4C2B-8DBB-CA0BC63A548B}"/>
              </a:ext>
            </a:extLst>
          </p:cNvPr>
          <p:cNvPicPr>
            <a:picLocks noChangeAspect="1"/>
          </p:cNvPicPr>
          <p:nvPr/>
        </p:nvPicPr>
        <p:blipFill>
          <a:blip r:embed="rId4"/>
          <a:stretch>
            <a:fillRect/>
          </a:stretch>
        </p:blipFill>
        <p:spPr>
          <a:xfrm>
            <a:off x="585060" y="762298"/>
            <a:ext cx="2088525" cy="1514180"/>
          </a:xfrm>
          <a:prstGeom prst="rect">
            <a:avLst/>
          </a:prstGeom>
          <a:effectLst>
            <a:outerShdw blurRad="50800" dist="38100" dir="18900000" algn="bl" rotWithShape="0">
              <a:prstClr val="black">
                <a:alpha val="40000"/>
              </a:prstClr>
            </a:outerShdw>
          </a:effectLst>
        </p:spPr>
      </p:pic>
      <p:pic>
        <p:nvPicPr>
          <p:cNvPr id="3" name="Afbeelding 2">
            <a:extLst>
              <a:ext uri="{FF2B5EF4-FFF2-40B4-BE49-F238E27FC236}">
                <a16:creationId xmlns:a16="http://schemas.microsoft.com/office/drawing/2014/main" id="{59A8BC42-9E03-4F26-A19B-60FCB68D9F5C}"/>
              </a:ext>
            </a:extLst>
          </p:cNvPr>
          <p:cNvPicPr>
            <a:picLocks noChangeAspect="1"/>
          </p:cNvPicPr>
          <p:nvPr/>
        </p:nvPicPr>
        <p:blipFill>
          <a:blip r:embed="rId5"/>
          <a:stretch>
            <a:fillRect/>
          </a:stretch>
        </p:blipFill>
        <p:spPr>
          <a:xfrm>
            <a:off x="653190" y="2971917"/>
            <a:ext cx="2088525" cy="1300106"/>
          </a:xfrm>
          <a:prstGeom prst="rect">
            <a:avLst/>
          </a:prstGeom>
        </p:spPr>
      </p:pic>
      <p:pic>
        <p:nvPicPr>
          <p:cNvPr id="4" name="Afbeelding 3" descr="Afbeelding met silhouet&#10;&#10;Automatisch gegenereerde beschrijving">
            <a:extLst>
              <a:ext uri="{FF2B5EF4-FFF2-40B4-BE49-F238E27FC236}">
                <a16:creationId xmlns:a16="http://schemas.microsoft.com/office/drawing/2014/main" id="{EB80F5E6-8186-4D02-A166-8009D6E72CAA}"/>
              </a:ext>
            </a:extLst>
          </p:cNvPr>
          <p:cNvPicPr>
            <a:picLocks noChangeAspect="1"/>
          </p:cNvPicPr>
          <p:nvPr/>
        </p:nvPicPr>
        <p:blipFill>
          <a:blip r:embed="rId6"/>
          <a:stretch>
            <a:fillRect/>
          </a:stretch>
        </p:blipFill>
        <p:spPr>
          <a:xfrm>
            <a:off x="2945432" y="2800196"/>
            <a:ext cx="1721311" cy="2007137"/>
          </a:xfrm>
          <a:prstGeom prst="rect">
            <a:avLst/>
          </a:prstGeom>
          <a:effectLst>
            <a:outerShdw blurRad="50800" dist="38100" algn="l" rotWithShape="0">
              <a:prstClr val="black">
                <a:alpha val="40000"/>
              </a:prstClr>
            </a:outerShdw>
          </a:effectLst>
        </p:spPr>
      </p:pic>
      <p:sp>
        <p:nvSpPr>
          <p:cNvPr id="5" name="Titel 1">
            <a:extLst>
              <a:ext uri="{FF2B5EF4-FFF2-40B4-BE49-F238E27FC236}">
                <a16:creationId xmlns:a16="http://schemas.microsoft.com/office/drawing/2014/main" id="{1E480867-6441-4870-A1FD-80349D1E47CF}"/>
              </a:ext>
            </a:extLst>
          </p:cNvPr>
          <p:cNvSpPr txBox="1">
            <a:spLocks/>
          </p:cNvSpPr>
          <p:nvPr/>
        </p:nvSpPr>
        <p:spPr>
          <a:xfrm>
            <a:off x="4602278" y="601386"/>
            <a:ext cx="4060029" cy="641927"/>
          </a:xfrm>
          <a:prstGeom prst="rect">
            <a:avLst/>
          </a:prstGeom>
        </p:spPr>
        <p:txBody>
          <a:bodyPr vert="horz" lIns="91440" tIns="45720" rIns="91440" bIns="45720" rtlCol="0" anchor="b">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defTabSz="914400">
              <a:spcAft>
                <a:spcPts val="600"/>
              </a:spcAft>
            </a:pPr>
            <a:r>
              <a:rPr lang="nl-NL" altLang="en-US" sz="3700" spc="-50">
                <a:solidFill>
                  <a:schemeClr val="tx1"/>
                </a:solidFill>
                <a:latin typeface="+mn-lt"/>
              </a:rPr>
              <a:t>Leren (in de praktijk)</a:t>
            </a:r>
          </a:p>
        </p:txBody>
      </p:sp>
      <p:sp>
        <p:nvSpPr>
          <p:cNvPr id="6" name="Tijdelijke aanduiding voor inhoud 2">
            <a:extLst>
              <a:ext uri="{FF2B5EF4-FFF2-40B4-BE49-F238E27FC236}">
                <a16:creationId xmlns:a16="http://schemas.microsoft.com/office/drawing/2014/main" id="{7E65C662-EF46-4EB3-960C-A70580D90B18}"/>
              </a:ext>
            </a:extLst>
          </p:cNvPr>
          <p:cNvSpPr txBox="1">
            <a:spLocks/>
          </p:cNvSpPr>
          <p:nvPr/>
        </p:nvSpPr>
        <p:spPr>
          <a:xfrm>
            <a:off x="4740219" y="1519388"/>
            <a:ext cx="3615962" cy="2752635"/>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defTabSz="914400"/>
            <a:r>
              <a:rPr lang="nl-NL" altLang="en-US">
                <a:solidFill>
                  <a:schemeClr val="tx1"/>
                </a:solidFill>
              </a:rPr>
              <a:t>De praktijk is een specifieke verzameling mogelijkheden: 	</a:t>
            </a:r>
          </a:p>
          <a:p>
            <a:pPr marL="0" indent="0" defTabSz="914400">
              <a:buFont typeface="Calibri" panose="020F0502020204030204" pitchFamily="34" charset="0"/>
              <a:buNone/>
            </a:pPr>
            <a:r>
              <a:rPr lang="nl-NL" altLang="en-US">
                <a:solidFill>
                  <a:schemeClr val="tx1"/>
                </a:solidFill>
              </a:rPr>
              <a:t>   </a:t>
            </a:r>
          </a:p>
          <a:p>
            <a:pPr marL="0" indent="0" defTabSz="914400">
              <a:buFont typeface="Calibri" panose="020F0502020204030204" pitchFamily="34" charset="0"/>
              <a:buNone/>
            </a:pPr>
            <a:r>
              <a:rPr lang="nl-NL" altLang="en-US">
                <a:solidFill>
                  <a:schemeClr val="tx1"/>
                </a:solidFill>
              </a:rPr>
              <a:t>→  </a:t>
            </a:r>
            <a:r>
              <a:rPr lang="nl-NL" altLang="en-US" b="1">
                <a:solidFill>
                  <a:schemeClr val="tx1"/>
                </a:solidFill>
              </a:rPr>
              <a:t>affordance</a:t>
            </a:r>
          </a:p>
          <a:p>
            <a:pPr defTabSz="914400"/>
            <a:endParaRPr lang="nl-NL" altLang="en-US">
              <a:solidFill>
                <a:schemeClr val="tx1"/>
              </a:solidFill>
            </a:endParaRPr>
          </a:p>
          <a:p>
            <a:pPr defTabSz="914400"/>
            <a:r>
              <a:rPr lang="nl-NL" altLang="en-US">
                <a:solidFill>
                  <a:schemeClr val="tx1"/>
                </a:solidFill>
              </a:rPr>
              <a:t>Een lerende ‘kan’ daar wat mee doen: </a:t>
            </a:r>
          </a:p>
          <a:p>
            <a:pPr marL="0" indent="0" defTabSz="914400">
              <a:buFont typeface="Calibri" panose="020F0502020204030204" pitchFamily="34" charset="0"/>
              <a:buNone/>
            </a:pPr>
            <a:r>
              <a:rPr lang="nl-NL" altLang="en-US">
                <a:solidFill>
                  <a:schemeClr val="tx1"/>
                </a:solidFill>
              </a:rPr>
              <a:t>   </a:t>
            </a:r>
          </a:p>
          <a:p>
            <a:pPr marL="0" indent="0" defTabSz="914400">
              <a:buFont typeface="Calibri" panose="020F0502020204030204" pitchFamily="34" charset="0"/>
              <a:buNone/>
            </a:pPr>
            <a:r>
              <a:rPr lang="nl-NL" altLang="en-US">
                <a:solidFill>
                  <a:schemeClr val="tx1"/>
                </a:solidFill>
              </a:rPr>
              <a:t>→ </a:t>
            </a:r>
            <a:r>
              <a:rPr lang="nl-NL" altLang="en-US" b="1">
                <a:solidFill>
                  <a:schemeClr val="tx1"/>
                </a:solidFill>
              </a:rPr>
              <a:t>agency</a:t>
            </a:r>
          </a:p>
          <a:p>
            <a:pPr defTabSz="914400"/>
            <a:endParaRPr lang="nl-NL" altLang="en-US"/>
          </a:p>
          <a:p>
            <a:pPr defTabSz="914400"/>
            <a:endParaRPr lang="nl-NL" altLang="en-US"/>
          </a:p>
          <a:p>
            <a:pPr marL="0" indent="0" defTabSz="914400">
              <a:buFont typeface="Calibri" panose="020F0502020204030204" pitchFamily="34" charset="0"/>
              <a:buNone/>
            </a:pPr>
            <a:endParaRPr lang="nl-NL" altLang="en-US"/>
          </a:p>
          <a:p>
            <a:pPr defTabSz="914400"/>
            <a:endParaRPr lang="nl-NL" altLang="en-US"/>
          </a:p>
          <a:p>
            <a:pPr defTabSz="914400"/>
            <a:endParaRPr lang="nl-NL" altLang="en-US"/>
          </a:p>
          <a:p>
            <a:pPr defTabSz="914400"/>
            <a:endParaRPr lang="nl-NL" altLang="en-US"/>
          </a:p>
        </p:txBody>
      </p:sp>
    </p:spTree>
    <p:extLst>
      <p:ext uri="{BB962C8B-B14F-4D97-AF65-F5344CB8AC3E}">
        <p14:creationId xmlns:p14="http://schemas.microsoft.com/office/powerpoint/2010/main" val="3257450974"/>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3025</Words>
  <Application>Microsoft Office PowerPoint</Application>
  <PresentationFormat>Diavoorstelling (16:9)</PresentationFormat>
  <Paragraphs>257</Paragraphs>
  <Slides>27</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Calibri Light</vt:lpstr>
      <vt:lpstr>Symbol</vt:lpstr>
      <vt:lpstr>Office-thema</vt:lpstr>
      <vt:lpstr>PowerPoint-presentatie</vt:lpstr>
      <vt:lpstr>Ter voorbereiding</vt:lpstr>
      <vt:lpstr>Een samenhangend curriculum als uitdaging</vt:lpstr>
      <vt:lpstr>PowerPoint-presentatie</vt:lpstr>
      <vt:lpstr>Theoretische achtergronden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Afstemming..</vt:lpstr>
      <vt:lpstr>Oefening</vt:lpstr>
      <vt:lpstr>PowerPoint-presentatie</vt:lpstr>
      <vt:lpstr>PLENAIRE REFLECTIE</vt:lpstr>
      <vt:lpstr>Theoretische achtergronden</vt:lpstr>
      <vt:lpstr>De oplossing</vt:lpstr>
      <vt:lpstr>PowerPoint-presentatie</vt:lpstr>
      <vt:lpstr>PowerPoint-presentatie</vt:lpstr>
      <vt:lpstr>REFLECTIE</vt:lpstr>
      <vt:lpstr>Werkwijze in de bijeenkomsten</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Babs Rosenmuller</cp:lastModifiedBy>
  <cp:revision>31</cp:revision>
  <cp:lastPrinted>2017-06-19T12:40:24Z</cp:lastPrinted>
  <dcterms:created xsi:type="dcterms:W3CDTF">2017-06-19T12:39:23Z</dcterms:created>
  <dcterms:modified xsi:type="dcterms:W3CDTF">2021-05-20T10:57:17Z</dcterms:modified>
</cp:coreProperties>
</file>